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7"/>
  </p:notesMasterIdLst>
  <p:sldIdLst>
    <p:sldId id="256" r:id="rId2"/>
    <p:sldId id="257" r:id="rId3"/>
    <p:sldId id="258" r:id="rId4"/>
    <p:sldId id="259" r:id="rId5"/>
    <p:sldId id="265" r:id="rId6"/>
    <p:sldId id="262" r:id="rId7"/>
    <p:sldId id="263" r:id="rId8"/>
    <p:sldId id="266" r:id="rId9"/>
    <p:sldId id="267" r:id="rId10"/>
    <p:sldId id="269" r:id="rId11"/>
    <p:sldId id="268" r:id="rId12"/>
    <p:sldId id="270" r:id="rId13"/>
    <p:sldId id="264" r:id="rId14"/>
    <p:sldId id="260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370" r:id="rId23"/>
    <p:sldId id="371" r:id="rId24"/>
    <p:sldId id="372" r:id="rId25"/>
    <p:sldId id="373" r:id="rId26"/>
    <p:sldId id="374" r:id="rId27"/>
    <p:sldId id="277" r:id="rId28"/>
    <p:sldId id="279" r:id="rId29"/>
    <p:sldId id="280" r:id="rId30"/>
    <p:sldId id="299" r:id="rId31"/>
    <p:sldId id="300" r:id="rId32"/>
    <p:sldId id="301" r:id="rId33"/>
    <p:sldId id="281" r:id="rId34"/>
    <p:sldId id="282" r:id="rId35"/>
    <p:sldId id="302" r:id="rId36"/>
    <p:sldId id="286" r:id="rId37"/>
    <p:sldId id="283" r:id="rId38"/>
    <p:sldId id="284" r:id="rId39"/>
    <p:sldId id="287" r:id="rId40"/>
    <p:sldId id="285" r:id="rId41"/>
    <p:sldId id="288" r:id="rId42"/>
    <p:sldId id="289" r:id="rId43"/>
    <p:sldId id="290" r:id="rId44"/>
    <p:sldId id="303" r:id="rId45"/>
    <p:sldId id="304" r:id="rId46"/>
    <p:sldId id="291" r:id="rId47"/>
    <p:sldId id="292" r:id="rId48"/>
    <p:sldId id="293" r:id="rId49"/>
    <p:sldId id="294" r:id="rId50"/>
    <p:sldId id="295" r:id="rId51"/>
    <p:sldId id="296" r:id="rId52"/>
    <p:sldId id="297" r:id="rId53"/>
    <p:sldId id="321" r:id="rId54"/>
    <p:sldId id="407" r:id="rId55"/>
    <p:sldId id="410" r:id="rId56"/>
    <p:sldId id="400" r:id="rId57"/>
    <p:sldId id="401" r:id="rId58"/>
    <p:sldId id="402" r:id="rId59"/>
    <p:sldId id="403" r:id="rId60"/>
    <p:sldId id="404" r:id="rId61"/>
    <p:sldId id="298" r:id="rId62"/>
    <p:sldId id="305" r:id="rId63"/>
    <p:sldId id="306" r:id="rId64"/>
    <p:sldId id="307" r:id="rId65"/>
    <p:sldId id="308" r:id="rId66"/>
    <p:sldId id="309" r:id="rId67"/>
    <p:sldId id="310" r:id="rId68"/>
    <p:sldId id="313" r:id="rId69"/>
    <p:sldId id="399" r:id="rId70"/>
    <p:sldId id="405" r:id="rId71"/>
    <p:sldId id="406" r:id="rId72"/>
    <p:sldId id="319" r:id="rId73"/>
    <p:sldId id="320" r:id="rId74"/>
    <p:sldId id="408" r:id="rId75"/>
    <p:sldId id="409" r:id="rId76"/>
    <p:sldId id="411" r:id="rId77"/>
    <p:sldId id="417" r:id="rId78"/>
    <p:sldId id="412" r:id="rId79"/>
    <p:sldId id="418" r:id="rId80"/>
    <p:sldId id="413" r:id="rId81"/>
    <p:sldId id="419" r:id="rId82"/>
    <p:sldId id="414" r:id="rId83"/>
    <p:sldId id="420" r:id="rId84"/>
    <p:sldId id="415" r:id="rId85"/>
    <p:sldId id="421" r:id="rId86"/>
    <p:sldId id="416" r:id="rId87"/>
    <p:sldId id="422" r:id="rId88"/>
    <p:sldId id="423" r:id="rId89"/>
    <p:sldId id="424" r:id="rId90"/>
    <p:sldId id="425" r:id="rId91"/>
    <p:sldId id="426" r:id="rId92"/>
    <p:sldId id="427" r:id="rId93"/>
    <p:sldId id="428" r:id="rId94"/>
    <p:sldId id="429" r:id="rId95"/>
    <p:sldId id="430" r:id="rId96"/>
    <p:sldId id="436" r:id="rId97"/>
    <p:sldId id="437" r:id="rId98"/>
    <p:sldId id="438" r:id="rId99"/>
    <p:sldId id="439" r:id="rId100"/>
    <p:sldId id="440" r:id="rId101"/>
    <p:sldId id="441" r:id="rId102"/>
    <p:sldId id="442" r:id="rId103"/>
    <p:sldId id="443" r:id="rId104"/>
    <p:sldId id="444" r:id="rId105"/>
    <p:sldId id="432" r:id="rId106"/>
    <p:sldId id="433" r:id="rId107"/>
    <p:sldId id="434" r:id="rId108"/>
    <p:sldId id="435" r:id="rId109"/>
    <p:sldId id="445" r:id="rId110"/>
    <p:sldId id="446" r:id="rId111"/>
    <p:sldId id="447" r:id="rId112"/>
    <p:sldId id="448" r:id="rId113"/>
    <p:sldId id="449" r:id="rId114"/>
    <p:sldId id="450" r:id="rId115"/>
    <p:sldId id="451" r:id="rId116"/>
    <p:sldId id="452" r:id="rId117"/>
    <p:sldId id="453" r:id="rId118"/>
    <p:sldId id="323" r:id="rId119"/>
    <p:sldId id="324" r:id="rId120"/>
    <p:sldId id="326" r:id="rId121"/>
    <p:sldId id="327" r:id="rId122"/>
    <p:sldId id="329" r:id="rId123"/>
    <p:sldId id="330" r:id="rId124"/>
    <p:sldId id="331" r:id="rId125"/>
    <p:sldId id="332" r:id="rId126"/>
    <p:sldId id="333" r:id="rId127"/>
    <p:sldId id="334" r:id="rId128"/>
    <p:sldId id="335" r:id="rId129"/>
    <p:sldId id="336" r:id="rId130"/>
    <p:sldId id="337" r:id="rId131"/>
    <p:sldId id="338" r:id="rId132"/>
    <p:sldId id="339" r:id="rId133"/>
    <p:sldId id="340" r:id="rId134"/>
    <p:sldId id="341" r:id="rId135"/>
    <p:sldId id="342" r:id="rId136"/>
    <p:sldId id="343" r:id="rId137"/>
    <p:sldId id="344" r:id="rId138"/>
    <p:sldId id="349" r:id="rId139"/>
    <p:sldId id="345" r:id="rId140"/>
    <p:sldId id="346" r:id="rId141"/>
    <p:sldId id="347" r:id="rId142"/>
    <p:sldId id="350" r:id="rId143"/>
    <p:sldId id="351" r:id="rId144"/>
    <p:sldId id="352" r:id="rId145"/>
    <p:sldId id="353" r:id="rId146"/>
    <p:sldId id="354" r:id="rId147"/>
    <p:sldId id="355" r:id="rId148"/>
    <p:sldId id="356" r:id="rId149"/>
    <p:sldId id="357" r:id="rId150"/>
    <p:sldId id="358" r:id="rId151"/>
    <p:sldId id="359" r:id="rId152"/>
    <p:sldId id="360" r:id="rId153"/>
    <p:sldId id="361" r:id="rId154"/>
    <p:sldId id="362" r:id="rId155"/>
    <p:sldId id="363" r:id="rId156"/>
    <p:sldId id="364" r:id="rId157"/>
    <p:sldId id="365" r:id="rId158"/>
    <p:sldId id="366" r:id="rId159"/>
    <p:sldId id="367" r:id="rId160"/>
    <p:sldId id="368" r:id="rId161"/>
    <p:sldId id="369" r:id="rId162"/>
    <p:sldId id="375" r:id="rId163"/>
    <p:sldId id="376" r:id="rId164"/>
    <p:sldId id="377" r:id="rId165"/>
    <p:sldId id="378" r:id="rId166"/>
    <p:sldId id="379" r:id="rId167"/>
    <p:sldId id="380" r:id="rId168"/>
    <p:sldId id="381" r:id="rId169"/>
    <p:sldId id="382" r:id="rId170"/>
    <p:sldId id="383" r:id="rId171"/>
    <p:sldId id="384" r:id="rId172"/>
    <p:sldId id="385" r:id="rId173"/>
    <p:sldId id="386" r:id="rId174"/>
    <p:sldId id="387" r:id="rId175"/>
    <p:sldId id="390" r:id="rId176"/>
    <p:sldId id="391" r:id="rId177"/>
    <p:sldId id="397" r:id="rId178"/>
    <p:sldId id="392" r:id="rId179"/>
    <p:sldId id="396" r:id="rId180"/>
    <p:sldId id="508" r:id="rId181"/>
    <p:sldId id="472" r:id="rId182"/>
    <p:sldId id="473" r:id="rId183"/>
    <p:sldId id="474" r:id="rId184"/>
    <p:sldId id="475" r:id="rId185"/>
    <p:sldId id="476" r:id="rId186"/>
    <p:sldId id="488" r:id="rId187"/>
    <p:sldId id="484" r:id="rId188"/>
    <p:sldId id="485" r:id="rId189"/>
    <p:sldId id="486" r:id="rId190"/>
    <p:sldId id="487" r:id="rId191"/>
    <p:sldId id="489" r:id="rId192"/>
    <p:sldId id="504" r:id="rId193"/>
    <p:sldId id="505" r:id="rId194"/>
    <p:sldId id="506" r:id="rId195"/>
    <p:sldId id="388" r:id="rId196"/>
    <p:sldId id="454" r:id="rId197"/>
    <p:sldId id="455" r:id="rId198"/>
    <p:sldId id="456" r:id="rId199"/>
    <p:sldId id="457" r:id="rId200"/>
    <p:sldId id="458" r:id="rId201"/>
    <p:sldId id="459" r:id="rId202"/>
    <p:sldId id="461" r:id="rId203"/>
    <p:sldId id="462" r:id="rId204"/>
    <p:sldId id="463" r:id="rId205"/>
    <p:sldId id="460" r:id="rId206"/>
    <p:sldId id="464" r:id="rId207"/>
    <p:sldId id="465" r:id="rId208"/>
    <p:sldId id="466" r:id="rId209"/>
    <p:sldId id="467" r:id="rId210"/>
    <p:sldId id="468" r:id="rId211"/>
    <p:sldId id="469" r:id="rId212"/>
    <p:sldId id="470" r:id="rId213"/>
    <p:sldId id="471" r:id="rId214"/>
    <p:sldId id="389" r:id="rId215"/>
    <p:sldId id="477" r:id="rId216"/>
    <p:sldId id="478" r:id="rId217"/>
    <p:sldId id="479" r:id="rId218"/>
    <p:sldId id="480" r:id="rId219"/>
    <p:sldId id="481" r:id="rId220"/>
    <p:sldId id="482" r:id="rId221"/>
    <p:sldId id="483" r:id="rId222"/>
    <p:sldId id="490" r:id="rId223"/>
    <p:sldId id="491" r:id="rId224"/>
    <p:sldId id="492" r:id="rId225"/>
    <p:sldId id="493" r:id="rId226"/>
    <p:sldId id="494" r:id="rId227"/>
    <p:sldId id="495" r:id="rId228"/>
    <p:sldId id="496" r:id="rId229"/>
    <p:sldId id="497" r:id="rId230"/>
    <p:sldId id="498" r:id="rId231"/>
    <p:sldId id="499" r:id="rId232"/>
    <p:sldId id="500" r:id="rId233"/>
    <p:sldId id="501" r:id="rId234"/>
    <p:sldId id="502" r:id="rId235"/>
    <p:sldId id="503" r:id="rId2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35"/>
    <p:restoredTop sz="93456"/>
  </p:normalViewPr>
  <p:slideViewPr>
    <p:cSldViewPr snapToGrid="0" snapToObjects="1">
      <p:cViewPr varScale="1">
        <p:scale>
          <a:sx n="61" d="100"/>
          <a:sy n="61" d="100"/>
        </p:scale>
        <p:origin x="240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notesMaster" Target="notesMasters/notesMaster1.xml"/><Relationship Id="rId238" Type="http://schemas.openxmlformats.org/officeDocument/2006/relationships/presProps" Target="presProps.xml"/><Relationship Id="rId23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theme" Target="theme/theme1.xml"/><Relationship Id="rId241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png>
</file>

<file path=ppt/media/image2.tiff>
</file>

<file path=ppt/media/image20.png>
</file>

<file path=ppt/media/image21.tiff>
</file>

<file path=ppt/media/image22.tiff>
</file>

<file path=ppt/media/image23.tiff>
</file>

<file path=ppt/media/image24.tiff>
</file>

<file path=ppt/media/image25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ACC64-68B4-C44A-BB66-A0A916CB68BD}" type="datetimeFigureOut">
              <a:rPr kumimoji="1" lang="ko-KR" altLang="en-US" smtClean="0"/>
              <a:t>2017. 12. 22.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0EC68B-4D79-2F40-9A4E-B501E9C4A14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86861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0EC68B-4D79-2F40-9A4E-B501E9C4A147}" type="slidenum">
              <a:rPr kumimoji="1" lang="ko-KR" altLang="en-US" smtClean="0"/>
              <a:t>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32901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TODO: </a:t>
            </a:r>
            <a:r>
              <a:rPr kumimoji="1" lang="ko-KR" altLang="en-US" dirty="0" smtClean="0"/>
              <a:t>표로 정리할 필요도 있겠음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0EC68B-4D79-2F40-9A4E-B501E9C4A147}" type="slidenum">
              <a:rPr kumimoji="1" lang="ko-KR" altLang="en-US" smtClean="0"/>
              <a:t>53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3113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0EC68B-4D79-2F40-9A4E-B501E9C4A147}" type="slidenum">
              <a:rPr kumimoji="1" lang="ko-KR" altLang="en-US" smtClean="0"/>
              <a:t>221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85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개체 틀로 끌거나 아이콘을 클릭하여 추가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편집하려면 클릭</a:t>
            </a:r>
          </a:p>
          <a:p>
            <a:pPr lvl="1"/>
            <a:r>
              <a:rPr lang="ko-KR" altLang="en-US" smtClean="0"/>
              <a:t>두 번째 수준</a:t>
            </a:r>
          </a:p>
          <a:p>
            <a:pPr lvl="2"/>
            <a:r>
              <a:rPr lang="ko-KR" altLang="en-US" smtClean="0"/>
              <a:t>세 번째 수준</a:t>
            </a:r>
          </a:p>
          <a:p>
            <a:pPr lvl="3"/>
            <a:r>
              <a:rPr lang="ko-KR" altLang="en-US" smtClean="0"/>
              <a:t>네 번째 수준</a:t>
            </a:r>
          </a:p>
          <a:p>
            <a:pPr lvl="4"/>
            <a:r>
              <a:rPr lang="ko-KR" altLang="en-US" smtClean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ython.org/downloads/" TargetMode="Externa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tiff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Programming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Fundamental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875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활용분야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데이터 분석</a:t>
            </a:r>
            <a:endParaRPr kumimoji="1" lang="en-US" altLang="ko-KR" dirty="0" smtClean="0"/>
          </a:p>
          <a:p>
            <a:pPr lvl="1"/>
            <a:r>
              <a:rPr kumimoji="1" lang="en-US" altLang="ko-KR" dirty="0" err="1" smtClean="0"/>
              <a:t>Numpy</a:t>
            </a:r>
            <a:r>
              <a:rPr kumimoji="1" lang="en-US" altLang="ko-KR" dirty="0" smtClean="0"/>
              <a:t>, Pandas </a:t>
            </a:r>
            <a:r>
              <a:rPr kumimoji="1" lang="ko-KR" altLang="en-US" dirty="0" smtClean="0"/>
              <a:t>라이브러리를 활용한 데이터 분석</a:t>
            </a:r>
            <a:endParaRPr kumimoji="1" lang="en-US" altLang="ko-KR" dirty="0" smtClean="0"/>
          </a:p>
          <a:p>
            <a:pPr lvl="1"/>
            <a:r>
              <a:rPr kumimoji="1" lang="en-US" altLang="ko-KR" dirty="0" err="1" smtClean="0"/>
              <a:t>Matplotlib</a:t>
            </a:r>
            <a:r>
              <a:rPr kumimoji="1" lang="ko-KR" altLang="en-US" dirty="0" smtClean="0"/>
              <a:t> 라이브러리를 활용한 그래프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또는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차원 </a:t>
            </a:r>
            <a:r>
              <a:rPr kumimoji="1" lang="en-US" altLang="ko-KR" dirty="0" smtClean="0"/>
              <a:t>Data Visualization</a:t>
            </a:r>
          </a:p>
          <a:p>
            <a:pPr lvl="1"/>
            <a:r>
              <a:rPr kumimoji="1" lang="en-US" altLang="ko-KR" dirty="0" err="1" smtClean="0"/>
              <a:t>SciPy</a:t>
            </a:r>
            <a:r>
              <a:rPr kumimoji="1" lang="ko-KR" altLang="en-US" dirty="0" smtClean="0"/>
              <a:t>를 활용한 과학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공학 계산</a:t>
            </a:r>
            <a:endParaRPr kumimoji="1" lang="en-US" altLang="ko-KR" dirty="0" smtClean="0"/>
          </a:p>
          <a:p>
            <a:r>
              <a:rPr kumimoji="1" lang="ko-KR" altLang="en-US" dirty="0" smtClean="0"/>
              <a:t>병렬 연산</a:t>
            </a:r>
            <a:endParaRPr kumimoji="1" lang="en-US" altLang="ko-KR" dirty="0"/>
          </a:p>
          <a:p>
            <a:pPr lvl="1"/>
            <a:r>
              <a:rPr kumimoji="1" lang="en-US" altLang="ko-KR" dirty="0" err="1" smtClean="0"/>
              <a:t>IPython</a:t>
            </a:r>
            <a:r>
              <a:rPr kumimoji="1" lang="ko-KR" altLang="en-US" dirty="0" smtClean="0"/>
              <a:t>을 이용한 병렬 </a:t>
            </a:r>
            <a:r>
              <a:rPr kumimoji="1" lang="ko-KR" altLang="en-US" dirty="0" smtClean="0"/>
              <a:t>연산</a:t>
            </a:r>
            <a:endParaRPr kumimoji="1" lang="en-US" altLang="ko-KR" dirty="0" smtClean="0"/>
          </a:p>
          <a:p>
            <a:r>
              <a:rPr kumimoji="1" lang="ko-KR" altLang="en-US" dirty="0" smtClean="0"/>
              <a:t>사물 인터넷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라즈베리 파이</a:t>
            </a:r>
            <a:r>
              <a:rPr kumimoji="1" lang="ko-KR" altLang="en-US" dirty="0" smtClean="0"/>
              <a:t>를 이용한 사물 인터넷 프로토타이핑</a:t>
            </a:r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6499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sort </a:t>
            </a:r>
            <a:r>
              <a:rPr kumimoji="1" lang="ko-KR" altLang="en-US" sz="2400" dirty="0" smtClean="0"/>
              <a:t>메서드의 활용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키값 기반의 사용자 정의 정렬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774657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[10, 2, 22, 9, 8, 33, 4, 11]</a:t>
            </a:r>
          </a:p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l.sort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l.sort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271486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세트</a:t>
            </a:r>
            <a:r>
              <a:rPr kumimoji="1" lang="en-US" altLang="ko-KR" dirty="0" smtClean="0"/>
              <a:t>(Set)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순서가 없고 중복이 없는 객체들의 집합 </a:t>
            </a:r>
            <a:r>
              <a:rPr kumimoji="1" lang="en-US" altLang="ko-KR" dirty="0" smtClean="0"/>
              <a:t>(non sequence).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{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} </a:t>
            </a:r>
            <a:r>
              <a:rPr kumimoji="1" lang="ko-KR" altLang="en-US" dirty="0" smtClean="0"/>
              <a:t>기호로 정의</a:t>
            </a:r>
            <a:endParaRPr kumimoji="1" lang="en-US" altLang="ko-KR" dirty="0" smtClean="0"/>
          </a:p>
          <a:p>
            <a:pPr lvl="1"/>
            <a:r>
              <a:rPr kumimoji="1" lang="en-US" altLang="ko-KR" dirty="0" err="1"/>
              <a:t>l</a:t>
            </a:r>
            <a:r>
              <a:rPr kumimoji="1" lang="en-US" altLang="ko-KR" dirty="0" err="1" smtClean="0"/>
              <a:t>en</a:t>
            </a:r>
            <a:r>
              <a:rPr kumimoji="1" lang="en-US" altLang="ko-KR" dirty="0" smtClean="0"/>
              <a:t>(), in, not in </a:t>
            </a:r>
            <a:r>
              <a:rPr kumimoji="1" lang="ko-KR" altLang="en-US" dirty="0" smtClean="0"/>
              <a:t>정도만 활용 가능</a:t>
            </a:r>
            <a:endParaRPr kumimoji="1" lang="en-US" altLang="ko-KR" dirty="0" smtClean="0"/>
          </a:p>
          <a:p>
            <a:r>
              <a:rPr kumimoji="1" lang="ko-KR" altLang="en-US" dirty="0" smtClean="0"/>
              <a:t>수정이 가능한</a:t>
            </a:r>
            <a:r>
              <a:rPr kumimoji="1" lang="en-US" altLang="ko-KR" dirty="0" smtClean="0"/>
              <a:t>(mutable) </a:t>
            </a:r>
            <a:r>
              <a:rPr kumimoji="1" lang="ko-KR" altLang="en-US" dirty="0" smtClean="0"/>
              <a:t>자료형</a:t>
            </a:r>
            <a:endParaRPr kumimoji="1" lang="en-US" altLang="ko-KR" dirty="0" smtClean="0"/>
          </a:p>
          <a:p>
            <a:r>
              <a:rPr kumimoji="1" lang="ko-KR" altLang="en-US" dirty="0" smtClean="0"/>
              <a:t>수학의 집합을 표현할 때 사용한다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979259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{1, 2, 3}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18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세트</a:t>
            </a:r>
            <a:r>
              <a:rPr kumimoji="1" lang="en-US" altLang="ko-KR" dirty="0" smtClean="0"/>
              <a:t>(Set)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세트의 메서드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7470991"/>
              </p:ext>
            </p:extLst>
          </p:nvPr>
        </p:nvGraphicFramePr>
        <p:xfrm>
          <a:off x="677863" y="2160588"/>
          <a:ext cx="85963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320"/>
                <a:gridCol w="6636992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add(x)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세트에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를 추가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remove(x)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세트에서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를 제거</a:t>
                      </a:r>
                      <a:r>
                        <a:rPr lang="en-US" altLang="ko-KR" dirty="0" smtClean="0"/>
                        <a:t>. x</a:t>
                      </a:r>
                      <a:r>
                        <a:rPr lang="ko-KR" altLang="en-US" dirty="0" smtClean="0"/>
                        <a:t>가 세트에 없으면 오류 발생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discard(x)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세트에서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를 제거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en-US" altLang="ko-KR" baseline="0" dirty="0" smtClean="0"/>
                        <a:t> x</a:t>
                      </a:r>
                      <a:r>
                        <a:rPr lang="ko-KR" altLang="en-US" baseline="0" dirty="0" smtClean="0"/>
                        <a:t>가 세트에 없으면 무시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update({set})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세트에 여러 개의 값을 추가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clear()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세트를 비움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615816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{1, 2, 3}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s.add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(4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s.add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s.discard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s.remove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s.update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({2, 3})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s.clear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1794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세트</a:t>
            </a:r>
            <a:r>
              <a:rPr kumimoji="1" lang="en-US" altLang="ko-KR" dirty="0" smtClean="0"/>
              <a:t>(Set)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교집합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합집합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차집합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세트</a:t>
            </a:r>
            <a:r>
              <a:rPr kumimoji="1" lang="en-US" altLang="ko-KR" dirty="0" smtClean="0"/>
              <a:t>(Set)</a:t>
            </a:r>
            <a:r>
              <a:rPr kumimoji="1" lang="ko-KR" altLang="en-US" dirty="0" smtClean="0"/>
              <a:t>는 교집합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합집합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차집합을 구하는데 유용하게 사용</a:t>
            </a:r>
            <a:endParaRPr kumimoji="1"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2649981"/>
              </p:ext>
            </p:extLst>
          </p:nvPr>
        </p:nvGraphicFramePr>
        <p:xfrm>
          <a:off x="911668" y="2946031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교집합</a:t>
                      </a:r>
                      <a:r>
                        <a:rPr lang="en-US" altLang="ko-KR" dirty="0" smtClean="0"/>
                        <a:t> (set)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a &amp; 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a.intersection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(b)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합집합</a:t>
                      </a:r>
                      <a:r>
                        <a:rPr lang="en-US" altLang="ko-KR" dirty="0" smtClean="0"/>
                        <a:t> (set)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 | 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a.union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(b)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차집합</a:t>
                      </a:r>
                      <a:r>
                        <a:rPr lang="en-US" altLang="ko-KR" dirty="0" smtClean="0"/>
                        <a:t> (set)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dirty="0" smtClean="0"/>
                        <a:t>- 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a.difference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(b)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모집합</a:t>
                      </a:r>
                      <a:r>
                        <a:rPr lang="en-US" altLang="ko-KR" dirty="0" smtClean="0"/>
                        <a:t> (bool)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a.issuperset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(b)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부분집합</a:t>
                      </a:r>
                      <a:r>
                        <a:rPr lang="en-US" altLang="ko-KR" dirty="0" smtClean="0"/>
                        <a:t> (bool)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a.issubset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(b)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177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세트</a:t>
            </a:r>
            <a:r>
              <a:rPr kumimoji="1" lang="en-US" altLang="ko-KR" dirty="0" smtClean="0"/>
              <a:t>(Set)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교집합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합집합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차집합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160589"/>
            <a:ext cx="8596668" cy="45243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s1 = {1, 2, 3, 4, 5, 6, 7, 8, 9, 10}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s2 = {10, 20, 30}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s3 = s1.union(s2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합집합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(s3)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s4 = s1.intersection(s2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교집합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(s4)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s4 = s1.difference(s2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차집합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(s4)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s5 = s1.symmetric_difference(s2)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(s5)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(s1.issuperset(s4))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(s5.issuperset(s1))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(s2.issubset(s3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05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튜플</a:t>
            </a:r>
            <a:r>
              <a:rPr kumimoji="1" lang="en-US" altLang="ko-KR" dirty="0" smtClean="0"/>
              <a:t>(Tuple)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리스트와 거의 비슷하지만 다름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시퀀스 자료형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튜플은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기호로 생성하며 그 값을 바꿀 수 없다</a:t>
            </a:r>
            <a:r>
              <a:rPr kumimoji="1" lang="en-US" altLang="ko-KR" dirty="0" smtClean="0"/>
              <a:t>(immutable)</a:t>
            </a:r>
          </a:p>
          <a:p>
            <a:pPr lvl="1"/>
            <a:r>
              <a:rPr kumimoji="1" lang="ko-KR" altLang="en-US" dirty="0" smtClean="0"/>
              <a:t>하나의 요소만을 가질 때는 요소 뒤에 컴마</a:t>
            </a:r>
            <a:r>
              <a:rPr kumimoji="1" lang="en-US" altLang="ko-KR" dirty="0" smtClean="0"/>
              <a:t>(,)</a:t>
            </a:r>
            <a:r>
              <a:rPr kumimoji="1" lang="ko-KR" altLang="en-US" dirty="0" smtClean="0"/>
              <a:t>를 반드시 붙임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괄호를 생략해도 튜플로 인식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3432720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튜플</a:t>
            </a:r>
            <a:r>
              <a:rPr kumimoji="1" lang="en-US" altLang="ko-KR" dirty="0" smtClean="0"/>
              <a:t>(Tuple)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403187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(1, 2, 3)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1, 2,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( 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생략해도 튜플을 생성할 수 있다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[-2],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[-1],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인덱싱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[1:3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슬라이싱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[:])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반복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(3, 4, 5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연결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(+)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요소 개수 반환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(5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요소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 내부에 있는지 확인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1960834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튜플</a:t>
            </a:r>
            <a:r>
              <a:rPr kumimoji="1" lang="en-US" altLang="ko-KR" dirty="0" smtClean="0"/>
              <a:t>(Tuple)</a:t>
            </a:r>
            <a:br>
              <a:rPr kumimoji="1" lang="en-US" altLang="ko-KR" dirty="0" smtClean="0"/>
            </a:b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packing</a:t>
            </a:r>
            <a:r>
              <a:rPr kumimoji="1" lang="ko-KR" altLang="en-US" dirty="0" smtClean="0"/>
              <a:t>과 </a:t>
            </a:r>
            <a:r>
              <a:rPr kumimoji="1" lang="en-US" altLang="ko-KR" dirty="0" smtClean="0"/>
              <a:t>unpacking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Packing : </a:t>
            </a:r>
            <a:r>
              <a:rPr kumimoji="1" lang="ko-KR" altLang="en-US" dirty="0" smtClean="0"/>
              <a:t>나열된 객체를 </a:t>
            </a:r>
            <a:r>
              <a:rPr kumimoji="1" lang="en-US" altLang="ko-KR" dirty="0" smtClean="0"/>
              <a:t>Tuple</a:t>
            </a:r>
            <a:r>
              <a:rPr kumimoji="1" lang="ko-KR" altLang="en-US" dirty="0" smtClean="0"/>
              <a:t>로 저장하는 것</a:t>
            </a:r>
            <a:endParaRPr kumimoji="1" lang="en-US" altLang="ko-KR" dirty="0"/>
          </a:p>
          <a:p>
            <a:r>
              <a:rPr kumimoji="1" lang="en-US" altLang="ko-KR" dirty="0" smtClean="0"/>
              <a:t>Unpacking : </a:t>
            </a:r>
            <a:r>
              <a:rPr kumimoji="1" lang="ko-KR" altLang="en-US" dirty="0" smtClean="0"/>
              <a:t>튜플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리스트 안의 객체를 변수로 할당하는 것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79040"/>
            <a:ext cx="8596668" cy="286232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 = 10, 20, 30, 'python'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print(type(t))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unpacking tuple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a, b, c, d = 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print(a, b, c, 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unpacking list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a, b, c, d = [10, 20, 30, 'python']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print(a, b, c, d)</a:t>
            </a:r>
          </a:p>
        </p:txBody>
      </p:sp>
    </p:spTree>
    <p:extLst>
      <p:ext uri="{BB962C8B-B14F-4D97-AF65-F5344CB8AC3E}">
        <p14:creationId xmlns:p14="http://schemas.microsoft.com/office/powerpoint/2010/main" val="2638145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튜플</a:t>
            </a:r>
            <a:r>
              <a:rPr kumimoji="1" lang="en-US" altLang="ko-KR" dirty="0" smtClean="0"/>
              <a:t>(Tuple)</a:t>
            </a:r>
            <a:br>
              <a:rPr kumimoji="1" lang="en-US" altLang="ko-KR" dirty="0" smtClean="0"/>
            </a:b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확장 </a:t>
            </a:r>
            <a:r>
              <a:rPr kumimoji="1" lang="en-US" altLang="ko-KR" dirty="0" smtClean="0"/>
              <a:t>unpacking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Unpacking</a:t>
            </a:r>
            <a:r>
              <a:rPr kumimoji="1" lang="ko-KR" altLang="en-US" dirty="0" smtClean="0"/>
              <a:t> 시 왼쪽 변수가 부족한 경우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에러가 발생한다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ValueError</a:t>
            </a:r>
            <a:r>
              <a:rPr kumimoji="1" lang="en-US" altLang="ko-KR" dirty="0" smtClean="0"/>
              <a:t>)</a:t>
            </a:r>
            <a:endParaRPr kumimoji="1" lang="en-US" altLang="ko-KR" dirty="0"/>
          </a:p>
          <a:p>
            <a:r>
              <a:rPr kumimoji="1" lang="ko-KR" altLang="en-US" dirty="0" smtClean="0"/>
              <a:t>확장 </a:t>
            </a:r>
            <a:r>
              <a:rPr kumimoji="1" lang="en-US" altLang="ko-KR" dirty="0" smtClean="0"/>
              <a:t>Unpacking</a:t>
            </a:r>
            <a:r>
              <a:rPr kumimoji="1" lang="ko-KR" altLang="en-US" dirty="0" smtClean="0"/>
              <a:t>에서는 왼쪽 변수가 적은 경우에도 적용할 수 있다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*</a:t>
            </a:r>
            <a:r>
              <a:rPr kumimoji="1" lang="en-US" altLang="ko-KR" dirty="0" smtClean="0"/>
              <a:t>)</a:t>
            </a:r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79040"/>
            <a:ext cx="8596668" cy="353943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a, b = (10, 20, 30, 40, 50) # </a:t>
            </a:r>
            <a:r>
              <a:rPr lang="en-US" altLang="ko-KR" sz="16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ValueError</a:t>
            </a:r>
            <a:r>
              <a:rPr lang="en-US" altLang="ko-KR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en-US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  <a:endParaRPr lang="en-US" altLang="ko-KR" sz="1600" b="1" dirty="0" smtClean="0">
              <a:solidFill>
                <a:schemeClr val="accent5">
                  <a:lumMod val="40000"/>
                  <a:lumOff val="6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(1, 2, 3, 4, 5, 6)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*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*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*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8410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순서를 가지지 않는 객체의 집합</a:t>
            </a:r>
            <a:endParaRPr kumimoji="1" lang="en-US" altLang="ko-KR" dirty="0"/>
          </a:p>
          <a:p>
            <a:r>
              <a:rPr kumimoji="1" lang="en-US" altLang="ko-KR" dirty="0" smtClean="0"/>
              <a:t>Key</a:t>
            </a:r>
            <a:r>
              <a:rPr kumimoji="1" lang="ko-KR" altLang="en-US" dirty="0" smtClean="0"/>
              <a:t> 기반으로 값을 저장하고 참조하는 매핑형 자료형</a:t>
            </a:r>
            <a:endParaRPr kumimoji="1" lang="en-US" altLang="ko-KR" dirty="0" smtClean="0"/>
          </a:p>
          <a:p>
            <a:r>
              <a:rPr kumimoji="1" lang="ko-KR" altLang="en-US" dirty="0" smtClean="0"/>
              <a:t>시퀀스 자료형이 아니므로 </a:t>
            </a:r>
            <a:r>
              <a:rPr kumimoji="1" lang="en-US" altLang="ko-KR" dirty="0" err="1" smtClean="0"/>
              <a:t>len</a:t>
            </a:r>
            <a:r>
              <a:rPr kumimoji="1" lang="en-US" altLang="ko-KR" dirty="0" smtClean="0"/>
              <a:t>(), in, not in </a:t>
            </a:r>
            <a:r>
              <a:rPr kumimoji="1" lang="ko-KR" altLang="en-US" dirty="0" smtClean="0"/>
              <a:t>정도만 가능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596866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{'basketball': 5, 'soccer': 11, 'baseball': 9}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print(d, type(d))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print(d['basketball'])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d['volleyball'] = 6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(d))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print('soccer' in 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print('volleyball' not in 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995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주요 프로젝트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BitTorrent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Trac</a:t>
            </a:r>
            <a:r>
              <a:rPr kumimoji="1" lang="en-US" altLang="ko-KR" dirty="0" smtClean="0"/>
              <a:t>, Yum</a:t>
            </a:r>
          </a:p>
          <a:p>
            <a:r>
              <a:rPr kumimoji="1" lang="en-US" altLang="ko-KR" dirty="0" smtClean="0"/>
              <a:t>Flask, </a:t>
            </a:r>
            <a:r>
              <a:rPr kumimoji="1" lang="en-US" altLang="ko-KR" dirty="0" err="1" smtClean="0"/>
              <a:t>CherryPy</a:t>
            </a:r>
            <a:r>
              <a:rPr kumimoji="1" lang="en-US" altLang="ko-KR" dirty="0" smtClean="0"/>
              <a:t>, Django</a:t>
            </a:r>
          </a:p>
          <a:p>
            <a:r>
              <a:rPr kumimoji="1" lang="en-US" altLang="ko-KR" dirty="0" smtClean="0"/>
              <a:t>GIMP, Maya, Paint Shop Pro</a:t>
            </a:r>
          </a:p>
          <a:p>
            <a:r>
              <a:rPr kumimoji="1" lang="en-US" altLang="ko-KR" dirty="0" err="1" smtClean="0"/>
              <a:t>Youtube</a:t>
            </a:r>
            <a:r>
              <a:rPr kumimoji="1" lang="en-US" altLang="ko-KR" dirty="0" smtClean="0"/>
              <a:t>, Google Groups, Google maps, Gmail </a:t>
            </a:r>
            <a:r>
              <a:rPr kumimoji="1" lang="ko-KR" altLang="en-US" dirty="0" smtClean="0"/>
              <a:t>등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4864030"/>
            <a:ext cx="3479800" cy="117733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9400" y="4573221"/>
            <a:ext cx="2342342" cy="17589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3617" y="4443046"/>
            <a:ext cx="20193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713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다양한 사전 생성 방법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378565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# empty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(one=1, two=2) # keyword arguments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([('one', 1), ('two', 2)]) # tuple list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keys = ('one', 'two', 'three')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values = (1, 2, 3)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(zip(keys, values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키와 값을 별도로 선언 후 합침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58929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사전의 키</a:t>
            </a:r>
            <a:r>
              <a:rPr kumimoji="1" lang="en-US" altLang="ko-KR" sz="2400" dirty="0" smtClean="0"/>
              <a:t>(Key)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사전의 키는 해싱해야 하기 때문에 수정 불가능한 객체여야 한다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예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bool, </a:t>
            </a:r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, float, complex), 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, tuple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072348"/>
            <a:ext cx="8596668" cy="329320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{}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 =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[10] = '10'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["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twenty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"] = '20'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[(1, 2, 3)] = '6'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[[1, 2, 3]] = </a:t>
            </a:r>
            <a:r>
              <a:rPr lang="mr-IN" altLang="ko-KR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'6’</a:t>
            </a:r>
            <a:r>
              <a:rPr lang="en-US" altLang="ko-KR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en-US" altLang="ko-KR" sz="1600" b="1" dirty="0" err="1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TypeError</a:t>
            </a:r>
            <a:r>
              <a:rPr lang="en-US" altLang="ko-KR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en-US" sz="1600" b="1" dirty="0" smtClean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  <a:endParaRPr lang="mr-IN" altLang="ko-KR" sz="1600" b="1" dirty="0">
              <a:solidFill>
                <a:schemeClr val="accent5">
                  <a:lumMod val="40000"/>
                  <a:lumOff val="6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837008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사전의 메서드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1595089"/>
              </p:ext>
            </p:extLst>
          </p:nvPr>
        </p:nvGraphicFramePr>
        <p:xfrm>
          <a:off x="677863" y="2160588"/>
          <a:ext cx="8596312" cy="313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5424"/>
                <a:gridCol w="6000888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keys()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사전내 키 목록을 </a:t>
                      </a:r>
                      <a:r>
                        <a:rPr lang="en-US" altLang="ko-KR" dirty="0" err="1" smtClean="0"/>
                        <a:t>dict_keys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객체로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values()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사전내 값 목록을 </a:t>
                      </a:r>
                      <a:r>
                        <a:rPr lang="en-US" altLang="ko-KR" dirty="0" err="1" smtClean="0"/>
                        <a:t>dict_values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객체로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items()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사전내</a:t>
                      </a:r>
                      <a:r>
                        <a:rPr lang="ko-KR" altLang="en-US" baseline="0" dirty="0" smtClean="0"/>
                        <a:t> 키</a:t>
                      </a:r>
                      <a:r>
                        <a:rPr lang="en-US" altLang="ko-KR" baseline="0" dirty="0" smtClean="0"/>
                        <a:t>-</a:t>
                      </a:r>
                      <a:r>
                        <a:rPr lang="ko-KR" altLang="en-US" baseline="0" dirty="0" smtClean="0"/>
                        <a:t>값 쌍을 튜플로 묶은 </a:t>
                      </a:r>
                      <a:r>
                        <a:rPr lang="en-US" altLang="ko-KR" baseline="0" dirty="0" err="1" smtClean="0"/>
                        <a:t>dict_items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객체로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get(key {, default})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사전내 </a:t>
                      </a:r>
                      <a:r>
                        <a:rPr lang="en-US" altLang="ko-KR" dirty="0" smtClean="0"/>
                        <a:t>key</a:t>
                      </a:r>
                      <a:r>
                        <a:rPr lang="ko-KR" altLang="en-US" baseline="0" dirty="0" smtClean="0"/>
                        <a:t>에 대응하는 값을 반환</a:t>
                      </a:r>
                      <a:endParaRPr lang="en-US" altLang="ko-KR" baseline="0" dirty="0" smtClean="0"/>
                    </a:p>
                    <a:p>
                      <a:pPr latinLnBrk="1"/>
                      <a:r>
                        <a:rPr lang="en-US" altLang="ko-KR" baseline="0" dirty="0" smtClean="0"/>
                        <a:t>default</a:t>
                      </a:r>
                      <a:r>
                        <a:rPr lang="ko-KR" altLang="en-US" baseline="0" dirty="0" smtClean="0"/>
                        <a:t>를 지정하면 </a:t>
                      </a:r>
                      <a:r>
                        <a:rPr lang="en-US" altLang="ko-KR" baseline="0" dirty="0" smtClean="0"/>
                        <a:t>key</a:t>
                      </a:r>
                      <a:r>
                        <a:rPr lang="ko-KR" altLang="en-US" baseline="0" dirty="0" smtClean="0"/>
                        <a:t>에 대응하는 값이 없을 때 </a:t>
                      </a:r>
                      <a:r>
                        <a:rPr lang="en-US" altLang="ko-KR" baseline="0" dirty="0" smtClean="0"/>
                        <a:t>default</a:t>
                      </a:r>
                      <a:r>
                        <a:rPr lang="ko-KR" altLang="en-US" baseline="0" dirty="0" smtClean="0"/>
                        <a:t>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del </a:t>
                      </a:r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dic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[key]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dic</a:t>
                      </a:r>
                      <a:r>
                        <a:rPr lang="ko-KR" altLang="en-US" dirty="0" smtClean="0"/>
                        <a:t> 사전 내 </a:t>
                      </a:r>
                      <a:r>
                        <a:rPr lang="en-US" altLang="ko-KR" dirty="0" smtClean="0"/>
                        <a:t>key</a:t>
                      </a:r>
                      <a:r>
                        <a:rPr lang="ko-KR" altLang="en-US" dirty="0" smtClean="0"/>
                        <a:t>에 대응하는 객체를 삭제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clear()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사전을 비움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텍스트 상자 4"/>
          <p:cNvSpPr txBox="1"/>
          <p:nvPr/>
        </p:nvSpPr>
        <p:spPr>
          <a:xfrm>
            <a:off x="677334" y="5698434"/>
            <a:ext cx="8100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/>
              <a:t>d</a:t>
            </a:r>
            <a:r>
              <a:rPr kumimoji="1" lang="en-US" altLang="ko-KR" dirty="0" err="1" smtClean="0"/>
              <a:t>ict_keys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dict_values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dict_items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를 리스트로 사용하려면 </a:t>
            </a:r>
            <a:r>
              <a:rPr kumimoji="1" lang="en-US" altLang="ko-KR" dirty="0" smtClean="0"/>
              <a:t>list()</a:t>
            </a:r>
            <a:r>
              <a:rPr kumimoji="1" lang="ko-KR" altLang="en-US" dirty="0" smtClean="0"/>
              <a:t> 함수를 활용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956299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사전의 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304698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{'basketball': 5, 'soccer': 11, 'baseball': 9}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d['volleyball'] =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6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새로운 값 할당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d.keys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목록 가져오기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dict_keys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(['volleyball', 'baseball', 'soccer', 'basketball'])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d.values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Value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목록 가져오기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=&gt; </a:t>
            </a:r>
            <a:r>
              <a:rPr lang="cs-CZ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dict_values</a:t>
            </a:r>
            <a:r>
              <a:rPr lang="cs-CZ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([6, 9, 11, 5])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d.items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 # (key, value)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튜플 목록 가져오기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Symbol" charset="2"/>
              <a:buChar char="Þ"/>
            </a:pP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dict_items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([('volleyball', 6), ('baseball', 9), ('soccer', 11), ('basketball', 5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)])</a:t>
            </a:r>
          </a:p>
          <a:p>
            <a:pPr marL="285750" indent="-285750">
              <a:buFont typeface="Symbol" charset="2"/>
              <a:buChar char="Þ"/>
            </a:pP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83102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사전의 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455509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{'basketball': 5, 'soccer': 11, 'baseball': 9}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d['volleyball'] = 6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d.keys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d.values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d.items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x = d['handball'] 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KeyError</a:t>
            </a:r>
            <a:endParaRPr lang="en-US" altLang="ko-KR" sz="1600" b="1" dirty="0">
              <a:solidFill>
                <a:schemeClr val="accent5">
                  <a:lumMod val="40000"/>
                  <a:lumOff val="60000"/>
                </a:schemeClr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d.get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('handball') # None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반환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print(x)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del d['soccer']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d.clear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print(d)</a:t>
            </a:r>
          </a:p>
          <a:p>
            <a:pPr marL="285750" indent="-285750">
              <a:buFont typeface="Symbol" charset="2"/>
              <a:buChar char="Þ"/>
            </a:pP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6730965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사전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)</a:t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사전</a:t>
            </a:r>
            <a:r>
              <a:rPr kumimoji="1" lang="en-US" altLang="ko-KR" sz="2400" dirty="0" smtClean="0"/>
              <a:t> </a:t>
            </a:r>
            <a:r>
              <a:rPr kumimoji="1" lang="ko-KR" altLang="en-US" sz="2400" dirty="0" smtClean="0"/>
              <a:t>순회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45243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 = {'basketball': 5, 'soccer': 11, 'baseball': 9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key in d: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(key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+ ":" +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(d[key]), end = ' 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 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key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d.keys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("{0}:{1}".format(key, d[key]), end = ' 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key, value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d.items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("{0}:{1}".format(key, value), end = ' 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marL="285750" indent="-285750">
              <a:buFont typeface="Symbol" charset="2"/>
              <a:buChar char="Þ"/>
            </a:pP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16194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순차 자료형</a:t>
            </a:r>
            <a:r>
              <a:rPr kumimoji="1" lang="en-US" altLang="ko-KR" dirty="0" smtClean="0"/>
              <a:t>(Sequence) </a:t>
            </a:r>
            <a:r>
              <a:rPr kumimoji="1" lang="ko-KR" altLang="en-US" dirty="0" smtClean="0"/>
              <a:t>내장 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range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160589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ange({start = 0,} end {, step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1})</a:t>
            </a:r>
          </a:p>
          <a:p>
            <a:pPr lvl="1">
              <a:defRPr/>
            </a:pP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start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부터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까지의 순차적 리스트를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step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간격으로 생성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225011"/>
            <a:ext cx="8596668" cy="332398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range(10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이상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미만의 순차적 정수 목록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type(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[0:])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seq2 = range(5, 15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이상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15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미만의 순차적 정수 목록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seq2: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seq3 = range(0, -10, -1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이하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-10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초과의 순차적 정수 목록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seq3: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2780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순차 자료형</a:t>
            </a:r>
            <a:r>
              <a:rPr kumimoji="1" lang="en-US" altLang="ko-KR" dirty="0" smtClean="0"/>
              <a:t>(Sequence) </a:t>
            </a:r>
            <a:r>
              <a:rPr kumimoji="1" lang="ko-KR" altLang="en-US" dirty="0" smtClean="0"/>
              <a:t>내장 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enumerate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순차 자료형에서 현재 아이템의 색인과 함께 처리하고자 할 때 흔히 사용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700591"/>
            <a:ext cx="9049762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0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value in ['red', 'yellow', 'blue', 'white', 'gray']: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('{0}: {1}'.format(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value))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비교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enumerate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함수를 사용했을 때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value in enumerate(['red', 'yellow', 'blue', 'white', 'gray']):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('{0}: {1}'.format(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value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653315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r>
              <a:rPr kumimoji="1" lang="en-US" altLang="ko-KR" dirty="0" smtClean="0"/>
              <a:t>	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40112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이름과 객체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파이썬에서 모든 자료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데이터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들은 객체의 형태로 저장된다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파이썬의 변수는 컴파일러 언어처럼 변수에 할당된 값을 저장하는 저장공간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메모리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의 주소 심볼릭이 아니다</a:t>
            </a:r>
            <a:endParaRPr kumimoji="1" lang="en-US" altLang="ko-KR" dirty="0"/>
          </a:p>
          <a:p>
            <a:r>
              <a:rPr kumimoji="1" lang="ko-KR" altLang="en-US" dirty="0" smtClean="0"/>
              <a:t>변수는 단지 객체의 이름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심볼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일 뿐이다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파이썬의 객체 이름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변수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과 객체의 </a:t>
            </a:r>
            <a:r>
              <a:rPr kumimoji="1" lang="en-US" altLang="ko-KR" dirty="0" smtClean="0"/>
              <a:t>ID(</a:t>
            </a:r>
            <a:r>
              <a:rPr kumimoji="1" lang="ko-KR" altLang="en-US" dirty="0" smtClean="0"/>
              <a:t>주소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는 심볼 테이블에 함께 저장되어 관계를 갖게 된다</a:t>
            </a:r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1525588" y="4477675"/>
            <a:ext cx="2087562" cy="15636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sz="2800" b="1">
                <a:latin typeface="Courier New" charset="0"/>
                <a:ea typeface="Courier New" charset="0"/>
                <a:cs typeface="Courier New" charset="0"/>
              </a:rPr>
              <a:t>a = 1	</a:t>
            </a:r>
          </a:p>
        </p:txBody>
      </p:sp>
      <p:sp>
        <p:nvSpPr>
          <p:cNvPr id="5" name="직사각형 8"/>
          <p:cNvSpPr>
            <a:spLocks noChangeArrowheads="1"/>
          </p:cNvSpPr>
          <p:nvPr/>
        </p:nvSpPr>
        <p:spPr bwMode="auto">
          <a:xfrm>
            <a:off x="7150100" y="4938050"/>
            <a:ext cx="1223963" cy="952500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1</a:t>
            </a:r>
            <a:endParaRPr lang="ko-KR" altLang="en-US" sz="2400" b="1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  <p:sp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7366000" y="4463387"/>
            <a:ext cx="79216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객체</a:t>
            </a:r>
          </a:p>
        </p:txBody>
      </p:sp>
      <p:cxnSp>
        <p:nvCxnSpPr>
          <p:cNvPr id="7" name="직선 화살표 연결선 10"/>
          <p:cNvCxnSpPr>
            <a:cxnSpLocks noChangeShapeType="1"/>
          </p:cNvCxnSpPr>
          <p:nvPr/>
        </p:nvCxnSpPr>
        <p:spPr bwMode="auto">
          <a:xfrm>
            <a:off x="5557838" y="5388900"/>
            <a:ext cx="1435100" cy="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TextBox 2"/>
          <p:cNvSpPr txBox="1">
            <a:spLocks noChangeArrowheads="1"/>
          </p:cNvSpPr>
          <p:nvPr/>
        </p:nvSpPr>
        <p:spPr bwMode="auto">
          <a:xfrm>
            <a:off x="5100638" y="5165062"/>
            <a:ext cx="3225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b="1">
                <a:latin typeface="Courier New" charset="0"/>
                <a:ea typeface="Courier New" charset="0"/>
                <a:cs typeface="Courier New" charset="0"/>
              </a:rPr>
              <a:t>a</a:t>
            </a:r>
            <a:endParaRPr lang="ko-KR" altLang="en-US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9" name="TextBox 12"/>
          <p:cNvSpPr txBox="1">
            <a:spLocks noChangeArrowheads="1"/>
          </p:cNvSpPr>
          <p:nvPr/>
        </p:nvSpPr>
        <p:spPr bwMode="auto">
          <a:xfrm>
            <a:off x="4838700" y="4804700"/>
            <a:ext cx="792163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이름</a:t>
            </a:r>
          </a:p>
        </p:txBody>
      </p:sp>
    </p:spTree>
    <p:extLst>
      <p:ext uri="{BB962C8B-B14F-4D97-AF65-F5344CB8AC3E}">
        <p14:creationId xmlns:p14="http://schemas.microsoft.com/office/powerpoint/2010/main" val="711901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Polyglot</a:t>
            </a:r>
            <a:endParaRPr kumimoji="1"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413" y="2160588"/>
            <a:ext cx="6787212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99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심볼테이블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ko-KR" altLang="en-US" dirty="0"/>
              <a:t>변수의 이름과 저장된 데이터의 주소를 저장하는 테이블</a:t>
            </a:r>
            <a:endParaRPr kumimoji="1" lang="en-US" altLang="ko-KR" dirty="0"/>
          </a:p>
          <a:p>
            <a:r>
              <a:rPr kumimoji="1" lang="ko-KR" altLang="en-US" dirty="0"/>
              <a:t>심볼테이블의 내용을 살펴보기 위해 </a:t>
            </a:r>
            <a:r>
              <a:rPr kumimoji="1" lang="en-US" altLang="ko-KR" dirty="0" err="1"/>
              <a:t>globals</a:t>
            </a:r>
            <a:r>
              <a:rPr kumimoji="1" lang="en-US" altLang="ko-KR" dirty="0"/>
              <a:t>(), locals() </a:t>
            </a:r>
            <a:r>
              <a:rPr kumimoji="1" lang="ko-KR" altLang="en-US" dirty="0"/>
              <a:t>내장 함수를 이용</a:t>
            </a:r>
            <a:endParaRPr kumimoji="1" lang="en-US" altLang="ko-KR" dirty="0"/>
          </a:p>
          <a:p>
            <a:r>
              <a:rPr kumimoji="1" lang="ko-KR" altLang="en-US" dirty="0"/>
              <a:t>두 함수는 해당 스코프 내 심볼 테이블의 내용을 </a:t>
            </a:r>
            <a:r>
              <a:rPr kumimoji="1" lang="en-US" altLang="ko-KR" dirty="0" err="1"/>
              <a:t>dict</a:t>
            </a:r>
            <a:r>
              <a:rPr kumimoji="1" lang="en-US" altLang="ko-KR" dirty="0"/>
              <a:t> </a:t>
            </a:r>
            <a:r>
              <a:rPr kumimoji="1" lang="ko-KR" altLang="en-US" dirty="0"/>
              <a:t>타입의 객체로 반환한다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5089970" y="2162178"/>
            <a:ext cx="6682930" cy="407803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#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글로벌 변수 선언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g_a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g_b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"symbol"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 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f(): #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로컬 변수 확인을 위한 함수 선언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l_a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2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l_b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"table"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print(locals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로컬 심볼테이블 확인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f()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l_a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': 2, 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l_b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': 'table'}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globals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글로벌 심볼테이블 확인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{'__doc__': None, '__loader__': &lt;class '_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frozen_importlib.BuiltinImporter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'&gt;, '__package__': None, 'f': &lt;function f at 0x104d06bf8&gt;, 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g_a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': 1, 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g_b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': 'symbol', '__spec__': None, '__name__': '__main__', '__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builtins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__': &lt;module 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builtins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 (built-in)&gt;}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218388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레퍼런스 카운트와 쓰레기 수집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레퍼런스 카운트</a:t>
            </a:r>
            <a:r>
              <a:rPr kumimoji="1" lang="en-US" altLang="ko-KR" dirty="0" smtClean="0"/>
              <a:t>(Reference Count) : </a:t>
            </a:r>
            <a:r>
              <a:rPr kumimoji="1" lang="ko-KR" altLang="en-US" dirty="0" smtClean="0"/>
              <a:t>객체를 참조하는 참조 수</a:t>
            </a:r>
            <a:endParaRPr kumimoji="1" lang="en-US" altLang="ko-KR" dirty="0" smtClean="0"/>
          </a:p>
          <a:p>
            <a:r>
              <a:rPr kumimoji="1" lang="ko-KR" altLang="en-US" dirty="0" smtClean="0"/>
              <a:t>레퍼런스 카운트가 </a:t>
            </a:r>
            <a:r>
              <a:rPr kumimoji="1" lang="en-US" altLang="ko-KR" dirty="0" smtClean="0"/>
              <a:t>0</a:t>
            </a:r>
            <a:r>
              <a:rPr kumimoji="1" lang="ko-KR" altLang="en-US" dirty="0" smtClean="0"/>
              <a:t>이 되면 사용하지 않는 객체로 판단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자동으로 사라짐</a:t>
            </a:r>
            <a:endParaRPr kumimoji="1" lang="en-US" altLang="ko-KR" dirty="0" smtClean="0"/>
          </a:p>
          <a:p>
            <a:r>
              <a:rPr kumimoji="1" lang="ko-KR" altLang="en-US" dirty="0" smtClean="0"/>
              <a:t>이러한 작업을 쓰레기 수집</a:t>
            </a:r>
            <a:r>
              <a:rPr kumimoji="1" lang="en-US" altLang="ko-KR" dirty="0" smtClean="0"/>
              <a:t>(Garbage Collection)</a:t>
            </a:r>
            <a:r>
              <a:rPr kumimoji="1" lang="ko-KR" altLang="en-US" dirty="0" smtClean="0"/>
              <a:t>이라 함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76787"/>
            <a:ext cx="8596668" cy="321626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sys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x = object()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sys.getrefcount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(x)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y = x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sys.getrefcount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(x)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sys.getrefcount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(y)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del(x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레퍼런스 값이 줄어든다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sys.getrefcount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(y)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26576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객체 </a:t>
            </a:r>
            <a:r>
              <a:rPr kumimoji="1" lang="en-US" altLang="ko-KR" sz="2400" dirty="0" smtClean="0"/>
              <a:t>ID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ko-KR" dirty="0"/>
              <a:t>id() </a:t>
            </a:r>
            <a:r>
              <a:rPr kumimoji="1" lang="ko-KR" altLang="en-US" dirty="0"/>
              <a:t>함수를 이용하면 객체의 주소를 식별할 수 있다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만일 두 객체의 </a:t>
            </a:r>
            <a:r>
              <a:rPr kumimoji="1" lang="en-US" altLang="ko-KR" dirty="0"/>
              <a:t>ID</a:t>
            </a:r>
            <a:r>
              <a:rPr kumimoji="1" lang="ko-KR" altLang="en-US" dirty="0"/>
              <a:t>가 동일하면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같은 객체를 참조하고 있는 것</a:t>
            </a:r>
          </a:p>
          <a:p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5089970" y="2162178"/>
            <a:ext cx="5311330" cy="463203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i1 = 10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i2 = 10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(i1)),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(i2)))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0x1067fb710 0x1067fb710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l1 = [1, 2, 3]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l2 = [1, 2, 3]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(l1)),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(l2)))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0x106a0be88 0x106b36b08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s1 =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s2 =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(s1)),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(s2)))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0x106f39110 0x106f39110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i1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i2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l1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l2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s1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s2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37622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객체의 복사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레퍼런스 복사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객체를 참조하는 주소만 복사하는 것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76787"/>
            <a:ext cx="8596668" cy="292387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 참조 주소만 복사된다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('0x106b36d48', '0x106b36d48')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[1] = 4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[1, 4, 3]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329166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객체의 복사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[:]</a:t>
            </a:r>
            <a:r>
              <a:rPr kumimoji="1" lang="ko-KR" altLang="en-US" dirty="0" smtClean="0"/>
              <a:t> 이용한 복사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객체 전체를 가리키는 </a:t>
            </a:r>
            <a:r>
              <a:rPr kumimoji="1" lang="en-US" altLang="ko-KR" dirty="0" smtClean="0"/>
              <a:t>[:]</a:t>
            </a:r>
            <a:r>
              <a:rPr kumimoji="1" lang="ko-KR" altLang="en-US" dirty="0" smtClean="0"/>
              <a:t> 를 이용하여 복사한다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76787"/>
            <a:ext cx="8596668" cy="292387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[:]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[1] = 4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[1, 2, 3]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817445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객체의 복사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c</a:t>
            </a:r>
            <a:r>
              <a:rPr kumimoji="1" lang="en-US" altLang="ko-KR" dirty="0" smtClean="0"/>
              <a:t>opy </a:t>
            </a:r>
            <a:r>
              <a:rPr kumimoji="1" lang="ko-KR" altLang="en-US" dirty="0" smtClean="0"/>
              <a:t>함수 이용</a:t>
            </a:r>
            <a:endParaRPr kumimoji="1" lang="en-US" altLang="ko-KR" dirty="0" smtClean="0"/>
          </a:p>
          <a:p>
            <a:pPr lvl="1"/>
            <a:r>
              <a:rPr kumimoji="1" lang="en-US" altLang="ko-KR" dirty="0"/>
              <a:t>c</a:t>
            </a:r>
            <a:r>
              <a:rPr kumimoji="1" lang="en-US" altLang="ko-KR" dirty="0" smtClean="0"/>
              <a:t>opy </a:t>
            </a:r>
            <a:r>
              <a:rPr kumimoji="1" lang="ko-KR" altLang="en-US" dirty="0" smtClean="0"/>
              <a:t>모듈의 </a:t>
            </a:r>
            <a:r>
              <a:rPr kumimoji="1" lang="en-US" altLang="ko-KR" dirty="0" smtClean="0"/>
              <a:t>copy </a:t>
            </a:r>
            <a:r>
              <a:rPr kumimoji="1" lang="ko-KR" altLang="en-US" dirty="0" smtClean="0"/>
              <a:t>함수를 사용하여 복사한다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76787"/>
            <a:ext cx="8596668" cy="267765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copy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copy.copy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[1] = 4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[1, 2, 3]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35829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객체의 복사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deepcopy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함수 이용</a:t>
            </a:r>
            <a:endParaRPr kumimoji="1" lang="en-US" altLang="ko-KR" dirty="0" smtClean="0"/>
          </a:p>
          <a:p>
            <a:pPr lvl="1"/>
            <a:r>
              <a:rPr kumimoji="1" lang="en-US" altLang="ko-KR" dirty="0"/>
              <a:t>c</a:t>
            </a:r>
            <a:r>
              <a:rPr kumimoji="1" lang="en-US" altLang="ko-KR" dirty="0" smtClean="0"/>
              <a:t>opy </a:t>
            </a:r>
            <a:r>
              <a:rPr kumimoji="1" lang="ko-KR" altLang="en-US" dirty="0" smtClean="0"/>
              <a:t>모듈의 </a:t>
            </a:r>
            <a:r>
              <a:rPr kumimoji="1" lang="en-US" altLang="ko-KR" dirty="0" err="1" smtClean="0"/>
              <a:t>deepcopy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함수를 사용하여 복사한다</a:t>
            </a:r>
            <a:endParaRPr kumimoji="1" lang="en-US" altLang="ko-KR" dirty="0"/>
          </a:p>
          <a:p>
            <a:pPr lvl="1"/>
            <a:r>
              <a:rPr kumimoji="1" lang="en-US" altLang="ko-KR" dirty="0" err="1" smtClean="0"/>
              <a:t>deepcopy</a:t>
            </a:r>
            <a:r>
              <a:rPr kumimoji="1" lang="ko-KR" altLang="en-US" dirty="0" smtClean="0"/>
              <a:t>는 복합객체를 재귀적으로 생성하고 복사한다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76787"/>
            <a:ext cx="8596668" cy="193899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2, 3]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[4, 5,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100]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copy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copy.deepcopy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44364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r>
              <a:rPr kumimoji="1" lang="en-US" altLang="ko-KR" dirty="0" smtClean="0"/>
              <a:t>	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제어문</a:t>
            </a:r>
            <a:r>
              <a:rPr kumimoji="1" lang="en-US" altLang="ko-KR" dirty="0" smtClean="0"/>
              <a:t> (</a:t>
            </a:r>
            <a:r>
              <a:rPr kumimoji="1" lang="ko-KR" altLang="en-US" dirty="0" smtClean="0"/>
              <a:t>조건문과 반복문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7346486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조건문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if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en-US" altLang="ko-KR" sz="2400" dirty="0" err="1" smtClean="0"/>
              <a:t>elif</a:t>
            </a:r>
            <a:r>
              <a:rPr kumimoji="1" lang="en-US" altLang="ko-KR" sz="2400" dirty="0" smtClean="0"/>
              <a:t> - else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445" y="2160589"/>
            <a:ext cx="6083300" cy="37465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 bwMode="auto">
          <a:xfrm>
            <a:off x="677334" y="2160588"/>
            <a:ext cx="4093449" cy="274271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lvl="1" eaLnBrk="1" hangingPunct="1"/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if( </a:t>
            </a:r>
            <a:r>
              <a:rPr lang="ko-KR" altLang="en-US" sz="1400" b="1" dirty="0" smtClean="0">
                <a:latin typeface="Courier New" charset="0"/>
                <a:ea typeface="Courier New" charset="0"/>
                <a:cs typeface="Courier New" charset="0"/>
              </a:rPr>
              <a:t>조건식</a:t>
            </a:r>
            <a:r>
              <a:rPr lang="en-US" altLang="ko-KR" sz="1400" b="1" dirty="0" smtClean="0">
                <a:latin typeface="Courier New" charset="0"/>
                <a:ea typeface="Courier New" charset="0"/>
                <a:cs typeface="Courier New" charset="0"/>
              </a:rPr>
              <a:t>1 ) 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lvl="1" eaLnBrk="1" hangingPunct="1"/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( 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조건식</a:t>
            </a:r>
            <a:r>
              <a:rPr lang="en-US" altLang="ko-KR" sz="1400" b="1" dirty="0" smtClean="0">
                <a:latin typeface="Courier New" charset="0"/>
                <a:ea typeface="Courier New" charset="0"/>
                <a:cs typeface="Courier New" charset="0"/>
              </a:rPr>
              <a:t>2 ) 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4</a:t>
            </a:r>
          </a:p>
          <a:p>
            <a:pPr lvl="1" eaLnBrk="1" hangingPunct="1"/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else :</a:t>
            </a: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sz="1400" b="1" dirty="0">
                <a:latin typeface="Courier New" charset="0"/>
                <a:ea typeface="Courier New" charset="0"/>
                <a:cs typeface="Courier New" charset="0"/>
              </a:rPr>
              <a:t>구문 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5</a:t>
            </a:r>
          </a:p>
          <a:p>
            <a:pPr lvl="1" eaLnBrk="1" hangingPunct="1"/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52206383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조건문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if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en-US" altLang="ko-KR" sz="2400" dirty="0" err="1" smtClean="0"/>
              <a:t>elif</a:t>
            </a:r>
            <a:r>
              <a:rPr kumimoji="1" lang="en-US" altLang="ko-KR" sz="2400" dirty="0" smtClean="0"/>
              <a:t> - else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292387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-2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&gt; 0: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양수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&lt; 0: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음수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("0")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음수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5483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TIOBE Index: 2017 November</a:t>
            </a:r>
            <a:endParaRPr kumimoji="1"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006" y="2160588"/>
            <a:ext cx="4892026" cy="3881437"/>
          </a:xfrm>
        </p:spPr>
      </p:pic>
      <p:sp>
        <p:nvSpPr>
          <p:cNvPr id="4" name="직사각형 3"/>
          <p:cNvSpPr/>
          <p:nvPr/>
        </p:nvSpPr>
        <p:spPr>
          <a:xfrm>
            <a:off x="2530006" y="2933700"/>
            <a:ext cx="4892026" cy="1905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58005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조건문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조건 표현식</a:t>
            </a:r>
            <a:r>
              <a:rPr kumimoji="1" lang="en-US" altLang="ko-KR" sz="2400" dirty="0" smtClean="0"/>
              <a:t>(Conditional Expression)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C </a:t>
            </a:r>
            <a:r>
              <a:rPr kumimoji="1" lang="ko-KR" altLang="en-US" dirty="0" smtClean="0"/>
              <a:t>또는 </a:t>
            </a:r>
            <a:r>
              <a:rPr kumimoji="1" lang="en-US" altLang="ko-KR" dirty="0" smtClean="0"/>
              <a:t>Java</a:t>
            </a:r>
            <a:r>
              <a:rPr kumimoji="1" lang="ko-KR" altLang="en-US" dirty="0" smtClean="0"/>
              <a:t>의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항 연산자와 같은 역할을 한다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4280937"/>
            <a:ext cx="8596668" cy="144655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money = 8500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print("by taxi" if money &gt; 10000 else "by bus")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by bus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638321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value =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{true-expr} if {condition} else {false-expr}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sz="12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101542549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조건문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in, not in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파이썬은 리스트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튜플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문자열에 </a:t>
            </a:r>
            <a:r>
              <a:rPr kumimoji="1" lang="en-US" altLang="ko-KR" dirty="0" smtClean="0"/>
              <a:t>in, not in </a:t>
            </a:r>
            <a:r>
              <a:rPr kumimoji="1" lang="ko-KR" altLang="en-US" dirty="0" smtClean="0"/>
              <a:t>등 편리한 조건식을 제공</a:t>
            </a:r>
            <a:endParaRPr kumimoji="1"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614556"/>
              </p:ext>
            </p:extLst>
          </p:nvPr>
        </p:nvGraphicFramePr>
        <p:xfrm>
          <a:off x="911668" y="2760500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not in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 in </a:t>
                      </a:r>
                      <a:r>
                        <a:rPr lang="ko-KR" altLang="en-US" dirty="0" smtClean="0"/>
                        <a:t>리스트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 not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dirty="0" smtClean="0"/>
                        <a:t>in </a:t>
                      </a:r>
                      <a:r>
                        <a:rPr lang="ko-KR" altLang="en-US" dirty="0" smtClean="0"/>
                        <a:t>리스트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 in </a:t>
                      </a:r>
                      <a:r>
                        <a:rPr lang="ko-KR" altLang="en-US" dirty="0" smtClean="0"/>
                        <a:t>튜플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 not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dirty="0" smtClean="0"/>
                        <a:t>in </a:t>
                      </a:r>
                      <a:r>
                        <a:rPr lang="ko-KR" altLang="en-US" dirty="0" smtClean="0"/>
                        <a:t>튜플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 in </a:t>
                      </a:r>
                      <a:r>
                        <a:rPr lang="ko-KR" altLang="en-US" dirty="0" smtClean="0"/>
                        <a:t>문자열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 not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dirty="0" smtClean="0"/>
                        <a:t>in</a:t>
                      </a:r>
                      <a:r>
                        <a:rPr lang="ko-KR" altLang="en-US" dirty="0" smtClean="0"/>
                        <a:t> 문자열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911668" y="4289946"/>
            <a:ext cx="8596668" cy="235449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[1, 2, 3]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[1, 2, 3]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641185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for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41333" y="2893876"/>
            <a:ext cx="5582109" cy="3147486"/>
          </a:xfrm>
        </p:spPr>
        <p:txBody>
          <a:bodyPr/>
          <a:lstStyle/>
          <a:p>
            <a:r>
              <a:rPr kumimoji="1" lang="en-US" altLang="ko-KR" dirty="0" smtClean="0"/>
              <a:t>{</a:t>
            </a:r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>}</a:t>
            </a:r>
            <a:r>
              <a:rPr kumimoji="1" lang="ko-KR" altLang="en-US" dirty="0" smtClean="0"/>
              <a:t>는 </a:t>
            </a:r>
            <a:r>
              <a:rPr kumimoji="1" lang="en-US" altLang="ko-KR" dirty="0" smtClean="0"/>
              <a:t>list, 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, tuple, bytes, </a:t>
            </a:r>
            <a:r>
              <a:rPr kumimoji="1" lang="en-US" altLang="ko-KR" dirty="0" err="1" smtClean="0"/>
              <a:t>bytearray</a:t>
            </a:r>
            <a:r>
              <a:rPr kumimoji="1" lang="en-US" altLang="ko-KR" dirty="0" smtClean="0"/>
              <a:t>, range </a:t>
            </a:r>
            <a:r>
              <a:rPr kumimoji="1" lang="ko-KR" altLang="en-US" dirty="0" smtClean="0"/>
              <a:t>등 시퀀스 자료형</a:t>
            </a:r>
            <a:endParaRPr kumimoji="1" lang="en-US" altLang="ko-KR" dirty="0" smtClean="0"/>
          </a:p>
          <a:p>
            <a:r>
              <a:rPr kumimoji="1" lang="ko-KR" altLang="en-US" dirty="0" smtClean="0"/>
              <a:t>반복횟수는 </a:t>
            </a:r>
            <a:r>
              <a:rPr kumimoji="1" lang="en-US" altLang="ko-KR" dirty="0" smtClean="0"/>
              <a:t>{</a:t>
            </a:r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>}</a:t>
            </a:r>
            <a:r>
              <a:rPr kumimoji="1" lang="ko-KR" altLang="en-US" dirty="0" smtClean="0"/>
              <a:t>의 크기</a:t>
            </a:r>
            <a:endParaRPr kumimoji="1" lang="en-US" altLang="ko-KR" dirty="0" smtClean="0"/>
          </a:p>
          <a:p>
            <a:r>
              <a:rPr kumimoji="1" lang="en-US" altLang="ko-KR" dirty="0" smtClean="0"/>
              <a:t>{</a:t>
            </a:r>
            <a:r>
              <a:rPr kumimoji="1" lang="ko-KR" altLang="en-US" dirty="0" smtClean="0"/>
              <a:t>객체</a:t>
            </a:r>
            <a:r>
              <a:rPr kumimoji="1" lang="en-US" altLang="ko-KR" dirty="0" smtClean="0"/>
              <a:t>}</a:t>
            </a:r>
            <a:r>
              <a:rPr kumimoji="1" lang="ko-KR" altLang="en-US" dirty="0" smtClean="0"/>
              <a:t> 안의 객체를 하나씩 순차적으로 꺼내어 구문</a:t>
            </a:r>
            <a:r>
              <a:rPr kumimoji="1" lang="en-US" altLang="ko-KR" dirty="0" smtClean="0"/>
              <a:t>1,2</a:t>
            </a:r>
            <a:r>
              <a:rPr kumimoji="1" lang="ko-KR" altLang="en-US" dirty="0" smtClean="0"/>
              <a:t>가 실행됨</a:t>
            </a:r>
            <a:endParaRPr kumimoji="1" lang="en-US" altLang="ko-KR" dirty="0" smtClean="0"/>
          </a:p>
          <a:p>
            <a:r>
              <a:rPr kumimoji="1" lang="ko-KR" altLang="en-US" dirty="0" smtClean="0"/>
              <a:t>반복이 정상적으로 끝나면 </a:t>
            </a:r>
            <a:r>
              <a:rPr kumimoji="1" lang="en-US" altLang="ko-KR" dirty="0" smtClean="0"/>
              <a:t>else </a:t>
            </a:r>
            <a:r>
              <a:rPr kumimoji="1" lang="ko-KR" altLang="en-US" dirty="0" smtClean="0"/>
              <a:t>블록이 실행</a:t>
            </a:r>
            <a:endParaRPr kumimoji="1" lang="en-US" altLang="ko-KR" dirty="0"/>
          </a:p>
          <a:p>
            <a:r>
              <a:rPr kumimoji="1" lang="en-US" altLang="ko-KR" dirty="0" smtClean="0"/>
              <a:t>for</a:t>
            </a:r>
            <a:r>
              <a:rPr kumimoji="1" lang="ko-KR" altLang="en-US" dirty="0" smtClean="0"/>
              <a:t>문 내에서 </a:t>
            </a:r>
            <a:r>
              <a:rPr kumimoji="1" lang="en-US" altLang="ko-KR" dirty="0" smtClean="0"/>
              <a:t>break</a:t>
            </a:r>
            <a:r>
              <a:rPr kumimoji="1" lang="ko-KR" altLang="en-US" dirty="0" smtClean="0"/>
              <a:t>로 빠져나오면 </a:t>
            </a:r>
            <a:r>
              <a:rPr kumimoji="1" lang="en-US" altLang="ko-KR" dirty="0" smtClean="0"/>
              <a:t>else </a:t>
            </a:r>
            <a:r>
              <a:rPr kumimoji="1" lang="ko-KR" altLang="en-US" dirty="0" smtClean="0"/>
              <a:t>블록은 실행되지 않음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160589"/>
            <a:ext cx="4064000" cy="3294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모서리가 둥근 직사각형 4"/>
          <p:cNvSpPr/>
          <p:nvPr/>
        </p:nvSpPr>
        <p:spPr bwMode="auto">
          <a:xfrm>
            <a:off x="4741334" y="866775"/>
            <a:ext cx="4751388" cy="179691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lvl="1" eaLnBrk="1" hangingPunct="1"/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endParaRPr lang="en-US" altLang="ko-KR" sz="2400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타킷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in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객체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else :</a:t>
            </a: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 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pPr lvl="1" eaLnBrk="1" hangingPunct="1"/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139099874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for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429348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# list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객체를 이용한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animals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['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cow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tiger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animal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animals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animal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 ")</a:t>
            </a:r>
          </a:p>
          <a:p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cat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cow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tiger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range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객체를 이용한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range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(1, 10, 3):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 ")</a:t>
            </a: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 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7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# for ~ else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문의 활용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for x in data: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&gt; 10: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break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else: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("10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보다 큰 수 없음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873716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enumerate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요소의 값은 물론 인덱스가 필요할 경우 </a:t>
            </a:r>
            <a:r>
              <a:rPr kumimoji="1" lang="en-US" altLang="ko-KR" dirty="0" smtClean="0"/>
              <a:t>enumerate() </a:t>
            </a:r>
            <a:r>
              <a:rPr kumimoji="1" lang="ko-KR" altLang="en-US" dirty="0" smtClean="0"/>
              <a:t>함수를 이용한다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71263"/>
            <a:ext cx="8596668" cy="317009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colors = ['red', 'orange', 'yellow', 'green', 'pink', 'blue']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for index, color in enumerate(colors):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print(index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color)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 red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 orange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 yellow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 green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 pink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 blue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575123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break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어떤 조건에서 반복을 중지하고 빠져나가야 하는 경우 </a:t>
            </a:r>
            <a:r>
              <a:rPr kumimoji="1" lang="en-US" altLang="ko-KR" dirty="0" smtClean="0"/>
              <a:t>break</a:t>
            </a:r>
            <a:r>
              <a:rPr kumimoji="1" lang="ko-KR" altLang="en-US" dirty="0" smtClean="0"/>
              <a:t>문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71263"/>
            <a:ext cx="8596668" cy="341632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l = [1, 3, 5, 7, 9, 11, 12, 13, 15, 17]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for x in l: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% 2 == 0: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break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7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9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11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492686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continue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Continue</a:t>
            </a:r>
            <a:r>
              <a:rPr kumimoji="1" lang="ko-KR" altLang="en-US" dirty="0" smtClean="0"/>
              <a:t>문을 만나면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이후 구문은 실행하지 않고 처음으로 이동한다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71263"/>
            <a:ext cx="8596668" cy="218521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range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(10):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% 2 == 0: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continue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 ")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3 5 7 9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4421766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while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41333" y="2782957"/>
            <a:ext cx="5582109" cy="3258405"/>
          </a:xfrm>
        </p:spPr>
        <p:txBody>
          <a:bodyPr/>
          <a:lstStyle/>
          <a:p>
            <a:r>
              <a:rPr kumimoji="1" lang="en-US" altLang="ko-KR" dirty="0" smtClean="0"/>
              <a:t>{</a:t>
            </a:r>
            <a:r>
              <a:rPr kumimoji="1" lang="ko-KR" altLang="en-US" dirty="0" smtClean="0"/>
              <a:t>조건</a:t>
            </a:r>
            <a:r>
              <a:rPr kumimoji="1" lang="en-US" altLang="ko-KR" dirty="0" smtClean="0"/>
              <a:t>}</a:t>
            </a:r>
            <a:r>
              <a:rPr kumimoji="1" lang="ko-KR" altLang="en-US" dirty="0" smtClean="0"/>
              <a:t>이 참인 동안 구문</a:t>
            </a:r>
            <a:r>
              <a:rPr kumimoji="1" lang="en-US" altLang="ko-KR" dirty="0" smtClean="0"/>
              <a:t>1,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가 반복 실행</a:t>
            </a:r>
            <a:endParaRPr kumimoji="1" lang="en-US" altLang="ko-KR" dirty="0" smtClean="0"/>
          </a:p>
          <a:p>
            <a:r>
              <a:rPr kumimoji="1" lang="en-US" altLang="ko-KR" dirty="0" smtClean="0"/>
              <a:t>Else </a:t>
            </a:r>
            <a:r>
              <a:rPr kumimoji="1" lang="ko-KR" altLang="en-US" dirty="0" smtClean="0"/>
              <a:t>블록은 </a:t>
            </a:r>
            <a:r>
              <a:rPr kumimoji="1" lang="en-US" altLang="ko-KR" dirty="0" smtClean="0"/>
              <a:t>while</a:t>
            </a:r>
            <a:r>
              <a:rPr kumimoji="1" lang="ko-KR" altLang="en-US" dirty="0" smtClean="0"/>
              <a:t>문을 빠져나올 때 실행</a:t>
            </a:r>
            <a:endParaRPr kumimoji="1" lang="en-US" altLang="ko-KR" dirty="0" smtClean="0"/>
          </a:p>
          <a:p>
            <a:r>
              <a:rPr kumimoji="1" lang="ko-KR" altLang="en-US" dirty="0" smtClean="0"/>
              <a:t>단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break</a:t>
            </a:r>
            <a:r>
              <a:rPr kumimoji="1" lang="ko-KR" altLang="en-US" dirty="0" smtClean="0"/>
              <a:t>로 </a:t>
            </a:r>
            <a:r>
              <a:rPr kumimoji="1" lang="en-US" altLang="ko-KR" dirty="0" smtClean="0"/>
              <a:t>while</a:t>
            </a:r>
            <a:r>
              <a:rPr kumimoji="1" lang="ko-KR" altLang="en-US" dirty="0" smtClean="0"/>
              <a:t>문을 빠져나올 경우 </a:t>
            </a:r>
            <a:r>
              <a:rPr kumimoji="1" lang="en-US" altLang="ko-KR" dirty="0" smtClean="0"/>
              <a:t>else </a:t>
            </a:r>
            <a:r>
              <a:rPr kumimoji="1" lang="ko-KR" altLang="en-US" dirty="0" smtClean="0"/>
              <a:t>블록은 실행되지 않는다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무한루프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실행이 종료되지 않고 계속 실행되는 반복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에 빠지지 않도록 유의</a:t>
            </a:r>
            <a:endParaRPr kumimoji="1" lang="en-US" altLang="ko-KR" dirty="0" smtClean="0"/>
          </a:p>
          <a:p>
            <a:r>
              <a:rPr kumimoji="1" lang="ko-KR" altLang="en-US" dirty="0" smtClean="0"/>
              <a:t>경우에 따라서는 의도적으로 무한루프를 돌리기도 한다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2187575"/>
            <a:ext cx="4237037" cy="314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모서리가 둥근 직사각형 4"/>
          <p:cNvSpPr/>
          <p:nvPr/>
        </p:nvSpPr>
        <p:spPr bwMode="auto">
          <a:xfrm>
            <a:off x="4741334" y="866774"/>
            <a:ext cx="4751388" cy="1757155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lvl="1" eaLnBrk="1" hangingPunct="1"/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while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조건식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pPr lvl="1" eaLnBrk="1" hangingPunct="1"/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else: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ko-KR" altLang="en-US" b="1" dirty="0">
                <a:latin typeface="Courier New" charset="0"/>
                <a:ea typeface="Courier New" charset="0"/>
                <a:cs typeface="Courier New" charset="0"/>
              </a:rPr>
              <a:t>구문 </a:t>
            </a: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pPr lvl="1" eaLnBrk="1" hangingPunct="1"/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 eaLnBrk="1" hangingPunct="1"/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31318117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List </a:t>
            </a:r>
            <a:r>
              <a:rPr kumimoji="1" lang="ko-KR" altLang="en-US" sz="2400" dirty="0" smtClean="0"/>
              <a:t>내포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리스트 내포</a:t>
            </a:r>
            <a:r>
              <a:rPr kumimoji="1" lang="en-US" altLang="ko-KR" dirty="0" smtClean="0"/>
              <a:t>(List Comprehension)</a:t>
            </a:r>
            <a:r>
              <a:rPr kumimoji="1" lang="ko-KR" altLang="en-US" dirty="0" smtClean="0"/>
              <a:t>를 이용하면 좀더 직관적인 프로그램을 만들 수 있다</a:t>
            </a:r>
            <a:endParaRPr kumimoji="1" lang="ko-KR" altLang="en-US" dirty="0"/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975194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[{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표현식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for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항목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in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객체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if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조건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}]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4132504"/>
            <a:ext cx="8596668" cy="19082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6, 4, 13, 8, 3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a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리스트 항목 중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짝수인 것만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배 하여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에 저장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2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% 2 == 0]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[12, 8, 16]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553571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while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1865332"/>
            <a:ext cx="8596668" cy="235449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counter = 1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while counter &lt; 11: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print(counter, end = " 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counter += 1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else: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print("")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1 2 3 4 5 6 7 8 9 10 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4450012"/>
            <a:ext cx="8596668" cy="213904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sum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0, 1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while i &lt;= 100</a:t>
            </a:r>
            <a:r>
              <a:rPr lang="is-I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# 1~100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까지의 정수 합 구하기</a:t>
            </a:r>
            <a:endParaRPr lang="is-I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sum += i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i += 1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sum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5050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04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”Life is too short, You need Python”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147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while</a:t>
            </a:r>
            <a:r>
              <a:rPr kumimoji="1" lang="ko-KR" altLang="en-US" sz="2400" dirty="0" smtClean="0"/>
              <a:t> 내부에서 </a:t>
            </a:r>
            <a:r>
              <a:rPr kumimoji="1" lang="en-US" altLang="ko-KR" sz="2400" dirty="0" smtClean="0"/>
              <a:t>break, continue, else </a:t>
            </a:r>
            <a:r>
              <a:rPr kumimoji="1" lang="ko-KR" altLang="en-US" sz="2400" dirty="0" smtClean="0"/>
              <a:t>사용하기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1930400"/>
            <a:ext cx="8596668" cy="321626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 = 0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while i &lt; 100: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i += 1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if i &lt; 5: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    continue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print(i, end = " ")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if i &gt; 10: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    break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else:</a:t>
            </a:r>
          </a:p>
          <a:p>
            <a:r>
              <a:rPr lang="is-I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print("else block")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이 블록은 실행되지 않을 것임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WHY?</a:t>
            </a:r>
            <a:endParaRPr lang="is-I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is-I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5 6 7 8 9 10 11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755498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반복문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무한루프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조건을 </a:t>
            </a:r>
            <a:r>
              <a:rPr kumimoji="1" lang="en-US" altLang="ko-KR" dirty="0" smtClean="0"/>
              <a:t>True</a:t>
            </a:r>
            <a:r>
              <a:rPr kumimoji="1" lang="ko-KR" altLang="en-US" dirty="0" smtClean="0"/>
              <a:t>로 주면 무한루프를 구성할 수 있다</a:t>
            </a:r>
            <a:endParaRPr kumimoji="1" lang="en-US" altLang="ko-KR" dirty="0" smtClean="0"/>
          </a:p>
          <a:p>
            <a:r>
              <a:rPr kumimoji="1" lang="en-US" altLang="ko-KR" dirty="0" smtClean="0"/>
              <a:t>break </a:t>
            </a:r>
            <a:r>
              <a:rPr kumimoji="1" lang="ko-KR" altLang="en-US" dirty="0" smtClean="0"/>
              <a:t>문으로 루프를 탈출할 수 있는 조건이 있어야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381688"/>
            <a:ext cx="8596668" cy="17697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while True: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print("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Ctrl+C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눌러 루프를 종료하십시오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Ctrl+C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눌러 루프를 종료하십시오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Ctrl+C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눌러 루프를 종료하십시오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87877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r>
              <a:rPr kumimoji="1" lang="en-US" altLang="ko-KR" dirty="0" smtClean="0"/>
              <a:t>	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>(Function)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969598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함수란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5047605" cy="3880773"/>
          </a:xfrm>
        </p:spPr>
        <p:txBody>
          <a:bodyPr/>
          <a:lstStyle/>
          <a:p>
            <a:r>
              <a:rPr kumimoji="1" lang="ko-KR" altLang="en-US" dirty="0" smtClean="0"/>
              <a:t>입력값을 가지고 어떤 일을 수행한 다음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그 결과물을 내 놓는 것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함수를 사용하는 이유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반복되는 부분이 있을 경우 재활용을 위해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프로그램의 흐름을 일목요연하게 볼 수 있다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696" y="1930400"/>
            <a:ext cx="3930786" cy="388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08778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 정의하기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Def </a:t>
            </a:r>
            <a:r>
              <a:rPr kumimoji="1" lang="ko-KR" altLang="en-US" dirty="0" smtClean="0"/>
              <a:t>키워드를 이용하여 정의</a:t>
            </a:r>
            <a:endParaRPr kumimoji="1" lang="en-US" altLang="ko-KR" dirty="0" smtClean="0"/>
          </a:p>
          <a:p>
            <a:r>
              <a:rPr kumimoji="1" lang="ko-KR" altLang="en-US" dirty="0" smtClean="0"/>
              <a:t>함수 이름과 인수들이 기술</a:t>
            </a:r>
            <a:endParaRPr kumimoji="1" lang="en-US" altLang="ko-KR" dirty="0" smtClean="0"/>
          </a:p>
          <a:p>
            <a:r>
              <a:rPr kumimoji="1" lang="ko-KR" altLang="en-US" dirty="0" smtClean="0"/>
              <a:t>함수 선언부는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로 끝난다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들여쓰기 규칙이 적용</a:t>
            </a:r>
            <a:endParaRPr kumimoji="1" lang="en-US" altLang="ko-KR" dirty="0" smtClean="0"/>
          </a:p>
          <a:p>
            <a:r>
              <a:rPr kumimoji="1" lang="ko-KR" altLang="en-US" dirty="0" smtClean="0"/>
              <a:t>함수의 끝은 들여쓰기가 적용 안되는 라인에서 끝난다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377969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 정의하기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78766"/>
            <a:ext cx="8596668" cy="407803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dummy():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pass	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실행할 내용이 없을때는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pass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my_function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("Hello World")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times(a, b):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*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결과값을 돌려줘야 할 때는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문으로 반환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do_nothing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문만 썼을 경우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None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이 반환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dummy()</a:t>
            </a: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my_function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print(times(10, 10))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do_nothing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820523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함수도 객체다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함수도 객체이므로 다음과 같은 호출도 가능하다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78105"/>
            <a:ext cx="8596668" cy="161582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times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(100, 100))</a:t>
            </a:r>
          </a:p>
          <a:p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times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sep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",")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31900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return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함수를 종료시키고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해당 함수를 호출한 곳으로 되돌아 가게 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파이썬에서는 어떤 종류의 객체도 반환할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여러 객체를 </a:t>
            </a:r>
            <a:r>
              <a:rPr kumimoji="1" lang="en-US" altLang="ko-KR" dirty="0" smtClean="0"/>
              <a:t>return</a:t>
            </a:r>
            <a:r>
              <a:rPr kumimoji="1" lang="ko-KR" altLang="en-US" dirty="0" smtClean="0"/>
              <a:t>하면 튜플로 반환한다</a:t>
            </a:r>
            <a:endParaRPr kumimoji="1" lang="en-US" altLang="ko-KR" dirty="0"/>
          </a:p>
          <a:p>
            <a:r>
              <a:rPr kumimoji="1" lang="en-US" altLang="ko-KR" dirty="0"/>
              <a:t>r</a:t>
            </a:r>
            <a:r>
              <a:rPr kumimoji="1" lang="en-US" altLang="ko-KR" dirty="0" smtClean="0"/>
              <a:t>eturn</a:t>
            </a:r>
            <a:r>
              <a:rPr kumimoji="1" lang="ko-KR" altLang="en-US" dirty="0" smtClean="0"/>
              <a:t>문을 만나면 함수는 종료한다</a:t>
            </a:r>
            <a:endParaRPr kumimoji="1" lang="en-US" altLang="ko-KR" dirty="0" smtClean="0"/>
          </a:p>
          <a:p>
            <a:r>
              <a:rPr kumimoji="1" lang="en-US" altLang="ko-KR" dirty="0"/>
              <a:t>r</a:t>
            </a:r>
            <a:r>
              <a:rPr kumimoji="1" lang="en-US" altLang="ko-KR" dirty="0" smtClean="0"/>
              <a:t>eturn</a:t>
            </a:r>
            <a:r>
              <a:rPr kumimoji="1" lang="ko-KR" altLang="en-US" dirty="0" smtClean="0"/>
              <a:t>문만 사용하면 </a:t>
            </a:r>
            <a:r>
              <a:rPr kumimoji="1" lang="en-US" altLang="ko-KR" dirty="0" smtClean="0"/>
              <a:t>None</a:t>
            </a:r>
            <a:r>
              <a:rPr kumimoji="1" lang="ko-KR" altLang="en-US" dirty="0" smtClean="0"/>
              <a:t>을 반환한다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함수가 끝날 때까지 종료할 필요가 없고 반환할 값이 없을 때는 </a:t>
            </a:r>
            <a:r>
              <a:rPr kumimoji="1" lang="en-US" altLang="ko-KR" dirty="0" smtClean="0"/>
              <a:t>return</a:t>
            </a:r>
            <a:r>
              <a:rPr kumimoji="1" lang="ko-KR" altLang="en-US" dirty="0" smtClean="0"/>
              <a:t>문이 없어도 된다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379476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return</a:t>
            </a:r>
            <a:r>
              <a:rPr kumimoji="1" lang="ko-KR" altLang="en-US" sz="2400" dirty="0" smtClean="0"/>
              <a:t>문 활용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78766"/>
            <a:ext cx="8596668" cy="409342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인수 없이 반환하기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do_nothing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None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을 반환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return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문이 필요없는 경우도 있다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say_hello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short, You need Python")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한 개의 값을 반환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max_value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(a,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&gt; b: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else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356540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return</a:t>
            </a:r>
            <a:r>
              <a:rPr kumimoji="1" lang="ko-KR" altLang="en-US" sz="2400" dirty="0" smtClean="0"/>
              <a:t>문 활용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78766"/>
            <a:ext cx="8596668" cy="230832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여러 값을 반환할 때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swap(a, b):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b, a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print(swap(10, 20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결과값은 튜플로 반환된다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45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시작하기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설치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718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인수의 전달 방법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기본적으로 참조에 의한 호출</a:t>
            </a:r>
            <a:r>
              <a:rPr kumimoji="1" lang="en-US" altLang="ko-KR" dirty="0" smtClean="0"/>
              <a:t>(Call-by-reference)</a:t>
            </a:r>
            <a:r>
              <a:rPr kumimoji="1" lang="ko-KR" altLang="en-US" dirty="0" smtClean="0"/>
              <a:t>이다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하지만 인수의 타입이 변경가능</a:t>
            </a:r>
            <a:r>
              <a:rPr kumimoji="1" lang="en-US" altLang="ko-KR" dirty="0" smtClean="0"/>
              <a:t>(mutable), </a:t>
            </a:r>
            <a:r>
              <a:rPr kumimoji="1" lang="ko-KR" altLang="en-US" dirty="0" smtClean="0"/>
              <a:t>변경불가</a:t>
            </a:r>
            <a:r>
              <a:rPr kumimoji="1" lang="en-US" altLang="ko-KR" dirty="0" smtClean="0"/>
              <a:t>(immutable)</a:t>
            </a:r>
            <a:r>
              <a:rPr kumimoji="1" lang="ko-KR" altLang="en-US" dirty="0" smtClean="0"/>
              <a:t>에 따라 처리 방식이 달라진다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596748"/>
            <a:ext cx="8596668" cy="236988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변경 가능 객체를 인수로 전달할 경우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 = 0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2, 3]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247876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인수의 전달 방법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기본적으로 참조에 의한 호출</a:t>
            </a:r>
            <a:r>
              <a:rPr kumimoji="1" lang="en-US" altLang="ko-KR" dirty="0" smtClean="0"/>
              <a:t>(Call-by-reference)</a:t>
            </a:r>
            <a:r>
              <a:rPr kumimoji="1" lang="ko-KR" altLang="en-US" dirty="0" smtClean="0"/>
              <a:t>이다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하지만 인수의 타입이 변경가능</a:t>
            </a:r>
            <a:r>
              <a:rPr kumimoji="1" lang="en-US" altLang="ko-KR" dirty="0" smtClean="0"/>
              <a:t>(mutable), </a:t>
            </a:r>
            <a:r>
              <a:rPr kumimoji="1" lang="ko-KR" altLang="en-US" dirty="0" smtClean="0"/>
              <a:t>변경불가</a:t>
            </a:r>
            <a:r>
              <a:rPr kumimoji="1" lang="en-US" altLang="ko-KR" dirty="0" smtClean="0"/>
              <a:t>(immutable)</a:t>
            </a:r>
            <a:r>
              <a:rPr kumimoji="1" lang="ko-KR" altLang="en-US" dirty="0" smtClean="0"/>
              <a:t>에 따라 처리 방식이 달라진다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596748"/>
            <a:ext cx="8596668" cy="236988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변경 불가 객체를 인수로 전달했을 때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(10, 20, 30)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(1, 2, 3)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a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객체는 변경되지 않는다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021418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스코핑 룰</a:t>
            </a:r>
            <a:r>
              <a:rPr kumimoji="1" lang="en-US" altLang="ko-KR" sz="2400" dirty="0" smtClean="0"/>
              <a:t>(Scope)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4835570" cy="3880773"/>
          </a:xfrm>
        </p:spPr>
        <p:txBody>
          <a:bodyPr>
            <a:normAutofit fontScale="92500" lnSpcReduction="20000"/>
          </a:bodyPr>
          <a:lstStyle/>
          <a:p>
            <a:r>
              <a:rPr kumimoji="1" lang="ko-KR" altLang="en-US" dirty="0" smtClean="0"/>
              <a:t>이름공간</a:t>
            </a:r>
            <a:r>
              <a:rPr kumimoji="1" lang="en-US" altLang="ko-KR" dirty="0" smtClean="0"/>
              <a:t>(Namespace) </a:t>
            </a:r>
          </a:p>
          <a:p>
            <a:pPr lvl="1"/>
            <a:r>
              <a:rPr kumimoji="1" lang="ko-KR" altLang="en-US" dirty="0" smtClean="0"/>
              <a:t>프로그램에서 사용되는 이름들이 저장되는 공간</a:t>
            </a:r>
            <a:endParaRPr kumimoji="1" lang="en-US" altLang="ko-KR" dirty="0" smtClean="0"/>
          </a:p>
          <a:p>
            <a:r>
              <a:rPr kumimoji="1" lang="ko-KR" altLang="en-US" dirty="0" smtClean="0"/>
              <a:t>이름은 값을 치환할 때 해당 값의 객체와 함께 생겨나고 이름공간에 저장</a:t>
            </a:r>
            <a:endParaRPr kumimoji="1" lang="en-US" altLang="ko-KR" dirty="0" smtClean="0"/>
          </a:p>
          <a:p>
            <a:r>
              <a:rPr kumimoji="1" lang="ko-KR" altLang="en-US" dirty="0" smtClean="0"/>
              <a:t>이름공간에 저장된 이름을 통해 객체를 참조</a:t>
            </a:r>
            <a:endParaRPr kumimoji="1" lang="en-US" altLang="ko-KR" dirty="0" smtClean="0"/>
          </a:p>
          <a:p>
            <a:r>
              <a:rPr kumimoji="1" lang="ko-KR" altLang="en-US" dirty="0" smtClean="0"/>
              <a:t>이름공간의 종류</a:t>
            </a:r>
            <a:endParaRPr kumimoji="1" lang="en-US" altLang="ko-KR" dirty="0"/>
          </a:p>
          <a:p>
            <a:pPr lvl="1"/>
            <a:r>
              <a:rPr kumimoji="1" lang="en-US" altLang="ko-KR" dirty="0" smtClean="0"/>
              <a:t>Local Scope: </a:t>
            </a:r>
            <a:r>
              <a:rPr kumimoji="1" lang="ko-KR" altLang="en-US" dirty="0" smtClean="0"/>
              <a:t>함수 내부</a:t>
            </a:r>
            <a:endParaRPr kumimoji="1" lang="en-US" altLang="ko-KR" dirty="0"/>
          </a:p>
          <a:p>
            <a:pPr lvl="1"/>
            <a:r>
              <a:rPr kumimoji="1" lang="en-US" altLang="ko-KR" dirty="0" smtClean="0"/>
              <a:t>Enclosed: function in function</a:t>
            </a:r>
          </a:p>
          <a:p>
            <a:pPr lvl="1"/>
            <a:r>
              <a:rPr kumimoji="1" lang="en-US" altLang="ko-KR" dirty="0" smtClean="0"/>
              <a:t>Global:</a:t>
            </a:r>
            <a:r>
              <a:rPr kumimoji="1" lang="ko-KR" altLang="en-US" dirty="0" smtClean="0"/>
              <a:t> 모듈 내부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Built-in: </a:t>
            </a:r>
            <a:r>
              <a:rPr kumimoji="1" lang="ko-KR" altLang="en-US" dirty="0" smtClean="0"/>
              <a:t>내장 영역</a:t>
            </a:r>
            <a:endParaRPr kumimoji="1" lang="en-US" altLang="ko-KR" dirty="0" smtClean="0"/>
          </a:p>
          <a:p>
            <a:r>
              <a:rPr kumimoji="1" lang="ko-KR" altLang="en-US" dirty="0" smtClean="0"/>
              <a:t>동일한 이름이 여러 영역에 있다면 </a:t>
            </a:r>
            <a:r>
              <a:rPr kumimoji="1" lang="en-US" altLang="ko-KR" dirty="0" smtClean="0"/>
              <a:t>LEGB </a:t>
            </a:r>
            <a:r>
              <a:rPr kumimoji="1" lang="ko-KR" altLang="en-US" dirty="0" smtClean="0"/>
              <a:t>순으로 찾는다</a:t>
            </a:r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0428" y="2727166"/>
            <a:ext cx="5896571" cy="274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829369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스코핑 룰 예제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17375"/>
            <a:ext cx="8596668" cy="332398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= 1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(a):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# Local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스코프에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 없으므로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Global x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사용한다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func2(a):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x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2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Local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스코프에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 있으므로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Local x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사용한다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print(func2(10))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print(x)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886654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스코핑 룰 예제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함수 내부에서 전역 객체를 사용해야 하는 경우 </a:t>
            </a:r>
            <a:r>
              <a:rPr kumimoji="1" lang="en-US" altLang="ko-KR" dirty="0" smtClean="0"/>
              <a:t>global </a:t>
            </a:r>
            <a:r>
              <a:rPr kumimoji="1" lang="ko-KR" altLang="en-US" dirty="0" smtClean="0"/>
              <a:t>선언문을 이용한다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가능하면 함수 내부에서 글로벌 객체를 직접 사용하는 것은 피한다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366731"/>
            <a:ext cx="8596668" cy="255454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 = 1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func3(a):</a:t>
            </a: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global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</a:t>
            </a: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본 객체는 글로벌 객체이다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g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print(func3(10))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print(g)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064053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함수의 인수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인수는 필요한 개수만큼 선언할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기본값이 필요하면 함수 선언시 지정할 수 있다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393235"/>
            <a:ext cx="8596668" cy="283154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sum(a,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incr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(a, step = 1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두 번째 인자의 기본값은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step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print(sum(2, 3))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incr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두 번째 인자의 기본값을 사용한다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incr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(10, 2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두 번째 인자를 직접 지정한다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7997643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함수의 인수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키워드 인수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인수값을 인수 이름으로 전달할 수 있다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함수의 정의에 따른다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93034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area(width, height):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width * height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print(area(10, 12))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print(area(height = 4, width = 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# == area(3, 4)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3758353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함수의 인수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가변인수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정해지지 않은 개수의 인수값을 받을 때 사용한다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선언시 인수명 앞에 *를 붙여 선언한다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93034"/>
            <a:ext cx="8596668" cy="230832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get_total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(*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sum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0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for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sum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 x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sum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get_total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(1, 3, 5, 7, 9))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50311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함수의 인수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사전 키워드 전달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정해지지 않은 키워드 인수는 모두 </a:t>
            </a:r>
            <a:r>
              <a:rPr kumimoji="1" lang="en-US" altLang="ko-KR" dirty="0" err="1" smtClean="0"/>
              <a:t>dict</a:t>
            </a:r>
            <a:r>
              <a:rPr kumimoji="1" lang="ko-KR" altLang="en-US" dirty="0" smtClean="0"/>
              <a:t>로 받을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선언시 인수명 앞에 **를 붙인다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사전 키워드 인수는 선언의 맨 마지막에 있어야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917704"/>
            <a:ext cx="8596668" cy="212365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f(a, b, *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**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kwd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b)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kwd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f(10, 20, 30, 40, depth = 10, dimension = 3)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9816993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함수 객체를 인수로 전달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파이썬에서는 함수도 객체이다</a:t>
            </a:r>
            <a:endParaRPr kumimoji="1" lang="en-US" altLang="ko-KR" dirty="0"/>
          </a:p>
          <a:p>
            <a:r>
              <a:rPr kumimoji="1" lang="ko-KR" altLang="en-US" dirty="0" smtClean="0"/>
              <a:t>따라서 인수로 함수를 전달하는 것도 가능하다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043060"/>
            <a:ext cx="8596668" cy="378565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states = ['Alabama', ' Georgia', 'Georgia 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georgia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FlOrIda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'south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carolina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', 'West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virginia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clean_strings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(strings, *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함수 목록을 가변인수로 전달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results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[]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for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 in strings: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전달된 함수들을 순차적으로 적용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string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func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results.append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results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states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clean_strings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(states,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str.strip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str.title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print(states)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359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다운로드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설치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>
                <a:hlinkClick r:id="rId2"/>
              </a:rPr>
              <a:t>https</a:t>
            </a:r>
            <a:r>
              <a:rPr kumimoji="1" lang="en-US" altLang="ko-KR" dirty="0">
                <a:hlinkClick r:id="rId2"/>
              </a:rPr>
              <a:t>://www.python.org/downloads</a:t>
            </a:r>
            <a:r>
              <a:rPr kumimoji="1" lang="en-US" altLang="ko-KR" dirty="0" smtClean="0">
                <a:hlinkClick r:id="rId2"/>
              </a:rPr>
              <a:t>/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컴퓨터 환경에 맞는 버전 다운로드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하단 </a:t>
            </a:r>
            <a:r>
              <a:rPr kumimoji="1" lang="en-US" altLang="ko-KR" dirty="0" smtClean="0"/>
              <a:t>Add Python 3.6 to PATH</a:t>
            </a:r>
            <a:r>
              <a:rPr kumimoji="1" lang="ko-KR" altLang="en-US" dirty="0" smtClean="0"/>
              <a:t> 반드시 체크</a:t>
            </a:r>
            <a:endParaRPr kumimoji="1" lang="ko-KR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0883" y="3738563"/>
            <a:ext cx="4665663" cy="287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3369296" y="4598988"/>
            <a:ext cx="3349625" cy="815975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3369296" y="6149975"/>
            <a:ext cx="2044700" cy="396875"/>
          </a:xfrm>
          <a:prstGeom prst="rect">
            <a:avLst/>
          </a:prstGeom>
          <a:noFill/>
          <a:ln w="444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171" y="3738563"/>
            <a:ext cx="4665662" cy="287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모서리가 둥근 사각형 설명선[R] 7"/>
          <p:cNvSpPr/>
          <p:nvPr/>
        </p:nvSpPr>
        <p:spPr>
          <a:xfrm>
            <a:off x="6718921" y="1184384"/>
            <a:ext cx="4665662" cy="1059216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/>
              <a:t>맥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리눅스 사용자라면 직접 설치보다 </a:t>
            </a:r>
            <a:endParaRPr kumimoji="1" lang="en-US" altLang="ko-KR" dirty="0" smtClean="0"/>
          </a:p>
          <a:p>
            <a:pPr algn="ctr"/>
            <a:r>
              <a:rPr kumimoji="1" lang="en-US" altLang="ko-KR" dirty="0" err="1" smtClean="0"/>
              <a:t>pyenv</a:t>
            </a:r>
            <a:r>
              <a:rPr kumimoji="1" lang="ko-KR" altLang="en-US" dirty="0" smtClean="0"/>
              <a:t> 등 환경 구성 도구를 이용하면 편리 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103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익명 함수</a:t>
            </a:r>
            <a:r>
              <a:rPr kumimoji="1" lang="en-US" altLang="ko-KR" sz="2400" dirty="0" smtClean="0"/>
              <a:t>(Lambda)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이름이 정의되지 않은 </a:t>
            </a:r>
            <a:r>
              <a:rPr kumimoji="1" lang="en-US" altLang="ko-KR" dirty="0" smtClean="0"/>
              <a:t>‘</a:t>
            </a:r>
            <a:r>
              <a:rPr kumimoji="1" lang="ko-KR" altLang="en-US" dirty="0" smtClean="0"/>
              <a:t>익명 함수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를 선언</a:t>
            </a:r>
            <a:endParaRPr kumimoji="1" lang="en-US" altLang="ko-KR" dirty="0" smtClean="0"/>
          </a:p>
          <a:p>
            <a:r>
              <a:rPr kumimoji="1" lang="ko-KR" altLang="en-US" dirty="0" smtClean="0"/>
              <a:t>데이터 분석</a:t>
            </a:r>
            <a:r>
              <a:rPr kumimoji="1" lang="en-US" altLang="ko-KR" dirty="0" smtClean="0"/>
              <a:t>/</a:t>
            </a:r>
            <a:r>
              <a:rPr kumimoji="1" lang="ko-KR" altLang="en-US" dirty="0" smtClean="0"/>
              <a:t>변형 함수에서 파라미터로 처리 함수를 인자로 받는 경우가 많다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010793"/>
            <a:ext cx="8596668" cy="384720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square(x):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* 2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range(10):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("{0}:{1}".format(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square(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)), end = " 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Same as above with Lambda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range(10):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("{0}:{1}".format(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(lambda x: x * 2)(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)), end = " 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01246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함수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Lambda</a:t>
            </a:r>
            <a:r>
              <a:rPr kumimoji="1" lang="ko-KR" altLang="en-US" sz="2400" dirty="0" smtClean="0"/>
              <a:t>를 이용한 정렬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정렬할 때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key</a:t>
            </a:r>
            <a:r>
              <a:rPr kumimoji="1" lang="ko-KR" altLang="en-US" dirty="0" smtClean="0"/>
              <a:t> 함수로 정의하기에도 편리한 경우가 많다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19246"/>
            <a:ext cx="8596668" cy="230832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strings = ['foo', 'card', 'bar',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abab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aaaa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abab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'foo']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strings.sort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(key=lambda x: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(x))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print(strings)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strings.sort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(key=lambda x: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strings.count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(x))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print(strings)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249906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r>
              <a:rPr kumimoji="1" lang="en-US" altLang="ko-KR" dirty="0" smtClean="0"/>
              <a:t>	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9330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파일의 생성과 파일 모드</a:t>
            </a:r>
            <a:endParaRPr kumimoji="1" lang="ko-KR" altLang="en-US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82217"/>
              </p:ext>
            </p:extLst>
          </p:nvPr>
        </p:nvGraphicFramePr>
        <p:xfrm>
          <a:off x="677334" y="3284928"/>
          <a:ext cx="859631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3389"/>
                <a:gridCol w="6212923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 모드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r (default)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읽기 모드 </a:t>
                      </a:r>
                      <a:r>
                        <a:rPr lang="mr-IN" altLang="ko-KR" dirty="0" smtClean="0"/>
                        <a:t>–</a:t>
                      </a:r>
                      <a:r>
                        <a:rPr lang="ko-KR" altLang="en-US" dirty="0" smtClean="0"/>
                        <a:t> 파일을 읽기만 할 때 사용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쓰기 모드 </a:t>
                      </a:r>
                      <a:r>
                        <a:rPr lang="mr-IN" altLang="ko-KR" dirty="0" smtClean="0"/>
                        <a:t>–</a:t>
                      </a:r>
                      <a:r>
                        <a:rPr lang="ko-KR" altLang="en-US" dirty="0" smtClean="0"/>
                        <a:t> 파일에 내용을 기록할 때 사용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추가 모드 </a:t>
                      </a:r>
                      <a:r>
                        <a:rPr lang="mr-IN" altLang="ko-KR" dirty="0" smtClean="0"/>
                        <a:t>–</a:t>
                      </a:r>
                      <a:r>
                        <a:rPr lang="ko-KR" altLang="en-US" dirty="0" smtClean="0"/>
                        <a:t> 파일의 마지막에 사로운 내용을 추가할 때 사용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내용 개체 틀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1125609"/>
              </p:ext>
            </p:extLst>
          </p:nvPr>
        </p:nvGraphicFramePr>
        <p:xfrm>
          <a:off x="677334" y="5058396"/>
          <a:ext cx="8596312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3389"/>
                <a:gridCol w="6212923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 모드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t (default)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텍스트 모드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b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바이너리 모드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모서리가 둥근 직사각형 7"/>
          <p:cNvSpPr/>
          <p:nvPr/>
        </p:nvSpPr>
        <p:spPr bwMode="auto">
          <a:xfrm>
            <a:off x="677334" y="2160588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파일객체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open({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파일명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},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파일모드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}[,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encoding=‘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인코딩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’])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39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파일 제어 기본 함수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793331"/>
              </p:ext>
            </p:extLst>
          </p:nvPr>
        </p:nvGraphicFramePr>
        <p:xfrm>
          <a:off x="677863" y="2160588"/>
          <a:ext cx="85963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2815"/>
                <a:gridCol w="666349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함수명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open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파일을 생성한다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write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파일에 내용을 기록한다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read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파일에서 내용을 읽어온다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close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파일 사용을 끝낸다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ko-KR" altLang="en-US" dirty="0" smtClean="0"/>
                        <a:t> </a:t>
                      </a:r>
                      <a:endParaRPr lang="en-US" altLang="ko-KR" dirty="0" smtClean="0"/>
                    </a:p>
                    <a:p>
                      <a:pPr latinLnBrk="1"/>
                      <a:r>
                        <a:rPr lang="ko-KR" altLang="en-US" dirty="0" smtClean="0"/>
                        <a:t>파일을 열었으면</a:t>
                      </a:r>
                      <a:r>
                        <a:rPr lang="en-US" altLang="ko-KR" dirty="0" smtClean="0"/>
                        <a:t>(open)</a:t>
                      </a:r>
                      <a:r>
                        <a:rPr lang="ko-KR" altLang="en-US" dirty="0" smtClean="0"/>
                        <a:t> 반드시 사용후 닫아주도록 한다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4415524"/>
            <a:ext cx="8596668" cy="230832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# File Write Sample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'w', encoding='utf-8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text.txt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쓰기모드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write_size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f.write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short,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You need Python")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write_size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33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반드시 닫아주자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75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텍스트 파일 예제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387798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File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Write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test.txt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'w', encoding='utf-8')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range(1, 10):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f.write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("%d: Life is too short, You need Python\n" %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File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Read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test.txt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'r', encoding='utf-8')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print(text)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510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텍스트 파일 예제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write and read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387798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File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Write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(’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'w', encoding='utf-8')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in range(1, 10):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f.write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("%d: Life is too short, You need Python\n" %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File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Read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(’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'r', encoding='utf-8')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print(text)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326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err="1" smtClean="0"/>
              <a:t>readline</a:t>
            </a:r>
            <a:r>
              <a:rPr kumimoji="1" lang="ko-KR" altLang="en-US" sz="2400" dirty="0"/>
              <a:t> </a:t>
            </a:r>
            <a:r>
              <a:rPr kumimoji="1" lang="ko-KR" altLang="en-US" sz="2400" dirty="0" smtClean="0"/>
              <a:t>함수를 이용한 텍스트 파일 읽기</a:t>
            </a:r>
            <a:endParaRPr kumimoji="1" lang="ko-KR" altLang="en-US" sz="2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r</a:t>
            </a:r>
            <a:r>
              <a:rPr kumimoji="1" lang="en-US" altLang="ko-KR" dirty="0" err="1" smtClean="0"/>
              <a:t>eadline</a:t>
            </a:r>
            <a:r>
              <a:rPr kumimoji="1" lang="ko-KR" altLang="en-US" dirty="0" smtClean="0"/>
              <a:t> 함수를 이용하면 텍스트 파일을 줄 단위로 읽어올 수 있다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23702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while True: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line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f.readline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if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not line: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break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무한루프 탈출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print(line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352227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err="1" smtClean="0"/>
              <a:t>readlines</a:t>
            </a:r>
            <a:r>
              <a:rPr kumimoji="1" lang="ko-KR" altLang="en-US" sz="2400" dirty="0" smtClean="0"/>
              <a:t> 함수를 이용한 텍스트 파일 읽기</a:t>
            </a:r>
            <a:endParaRPr kumimoji="1" lang="ko-KR" altLang="en-US" sz="2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readline</a:t>
            </a:r>
            <a:r>
              <a:rPr kumimoji="1" lang="en-US" altLang="ko-KR" dirty="0" err="1"/>
              <a:t>s</a:t>
            </a:r>
            <a:r>
              <a:rPr kumimoji="1" lang="ko-KR" altLang="en-US" dirty="0" smtClean="0"/>
              <a:t> 함수를 이용하면 모든 라인을 불러 리스트로 제공한다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23702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lines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f.readlines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print(lines)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line in lines: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print(line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105757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바이너리</a:t>
            </a:r>
            <a:r>
              <a:rPr kumimoji="1" lang="en-US" altLang="ko-KR" sz="2400" dirty="0" smtClean="0"/>
              <a:t>(Binary) </a:t>
            </a:r>
            <a:r>
              <a:rPr kumimoji="1" lang="ko-KR" altLang="en-US" sz="2400" dirty="0" smtClean="0"/>
              <a:t>파일 다루기</a:t>
            </a:r>
            <a:endParaRPr kumimoji="1" lang="ko-KR" altLang="en-US" sz="2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바이너리 파일을 다루려면 모드를 바이너리로 지정해야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23702"/>
            <a:ext cx="8596668" cy="304698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python.png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Traceback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 (most recent call last):</a:t>
            </a:r>
          </a:p>
          <a:p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 File "&lt;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stdin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&gt;", line 1, in &lt;module&gt;</a:t>
            </a:r>
          </a:p>
          <a:p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 File "/Users/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namsk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/.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pyenv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/versions/3.4.3/lib/python3.4/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codecs.py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", line 319, in decode</a:t>
            </a:r>
          </a:p>
          <a:p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    (result, consumed) = self._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buffer_decode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(data, </a:t>
            </a:r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self.errors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final)</a:t>
            </a:r>
          </a:p>
          <a:p>
            <a:r>
              <a:rPr lang="en-US" altLang="ko-KR" sz="1600" b="1" dirty="0" err="1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UnicodeDecodeError</a:t>
            </a:r>
            <a:r>
              <a:rPr lang="en-US" altLang="ko-KR" sz="16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 'utf-8' codec can't decode byte 0x89 in position 0: invalid start byte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933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설치 요소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Python (Command Line Interface)</a:t>
            </a:r>
          </a:p>
          <a:p>
            <a:pPr lvl="1"/>
            <a:r>
              <a:rPr kumimoji="1" lang="en-US" altLang="ko-KR" dirty="0" err="1" smtClean="0"/>
              <a:t>cmd.exe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를 실행하고 </a:t>
            </a:r>
            <a:r>
              <a:rPr kumimoji="1" lang="en-US" altLang="ko-KR" dirty="0" smtClean="0"/>
              <a:t>python</a:t>
            </a:r>
            <a:r>
              <a:rPr kumimoji="1" lang="ko-KR" altLang="en-US" dirty="0" smtClean="0"/>
              <a:t>을 실행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^D(</a:t>
            </a:r>
            <a:r>
              <a:rPr kumimoji="1" lang="en-US" altLang="ko-KR" dirty="0" err="1" smtClean="0"/>
              <a:t>Ctrl+D</a:t>
            </a:r>
            <a:r>
              <a:rPr kumimoji="1" lang="en-US" altLang="ko-KR" dirty="0" smtClean="0"/>
              <a:t>) </a:t>
            </a:r>
            <a:r>
              <a:rPr kumimoji="1" lang="ko-KR" altLang="en-US" dirty="0" smtClean="0"/>
              <a:t>혹은 </a:t>
            </a:r>
            <a:r>
              <a:rPr kumimoji="1" lang="en-US" altLang="ko-KR" dirty="0" smtClean="0"/>
              <a:t>quit()</a:t>
            </a:r>
            <a:r>
              <a:rPr kumimoji="1" lang="ko-KR" altLang="en-US" dirty="0" smtClean="0"/>
              <a:t> 입력하면 인터페이스 종료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1302986" y="3529938"/>
            <a:ext cx="7345363" cy="3046413"/>
          </a:xfrm>
          <a:prstGeom prst="rect">
            <a:avLst/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sz="1200">
              <a:solidFill>
                <a:schemeClr val="bg1"/>
              </a:solidFill>
              <a:latin typeface="Courier New" charset="0"/>
              <a:ea typeface="HY견고딕" charset="0"/>
            </a:endParaRP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Microsoft Windows [Version 10.0.15063]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(c) 2017 Microsoft Corporation. All rights reserved.</a:t>
            </a:r>
          </a:p>
          <a:p>
            <a:pPr eaLnBrk="1" hangingPunct="1"/>
            <a:endParaRPr lang="en-US" altLang="ko-KR" sz="1200" b="1">
              <a:solidFill>
                <a:schemeClr val="bg1"/>
              </a:solidFill>
              <a:latin typeface="Courier New" charset="0"/>
              <a:ea typeface="HY견고딕" charset="0"/>
            </a:endParaRP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C:\Users\kicks&gt;python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Python 3.6.2 (v3.6.2:5fd33b5, Jul  8 2017, 04:14:34) [MSC v.1900 32 bit (Intel)] on win32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Type "help", "copyright", "credits" or "license" for more information.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&gt;&gt;&gt; print( "Hello World" )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Hello World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&gt;&gt;&gt; 10 + 20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30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&gt;&gt;&gt; 2**10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1024</a:t>
            </a:r>
          </a:p>
          <a:p>
            <a:pPr eaLnBrk="1" hangingPunct="1"/>
            <a:r>
              <a:rPr lang="en-US" altLang="ko-KR" sz="1200" b="1">
                <a:solidFill>
                  <a:schemeClr val="bg1"/>
                </a:solidFill>
                <a:latin typeface="Courier New" charset="0"/>
                <a:ea typeface="HY견고딕" charset="0"/>
              </a:rPr>
              <a:t>&gt;&gt;&gt;</a:t>
            </a:r>
          </a:p>
          <a:p>
            <a:pPr eaLnBrk="1" hangingPunct="1"/>
            <a:endParaRPr lang="en-US" altLang="ko-KR" sz="1200">
              <a:solidFill>
                <a:schemeClr val="bg1"/>
              </a:solidFill>
              <a:latin typeface="Courier New" charset="0"/>
              <a:ea typeface="HY견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94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바이너리</a:t>
            </a:r>
            <a:r>
              <a:rPr kumimoji="1" lang="en-US" altLang="ko-KR" sz="2400" dirty="0" smtClean="0"/>
              <a:t>(Binary) </a:t>
            </a:r>
            <a:r>
              <a:rPr kumimoji="1" lang="ko-KR" altLang="en-US" sz="2400" dirty="0" smtClean="0"/>
              <a:t>파일 다루기</a:t>
            </a:r>
            <a:endParaRPr kumimoji="1" lang="ko-KR" altLang="en-US" sz="24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바이너리 파일을 다루려면 모드를 바이너리로 지정해야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823702"/>
            <a:ext cx="8596668" cy="304698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# copy binary sample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f_src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python.png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rb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바이너리 읽기 모드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data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f_src.read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f_src.close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 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f_dest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python_copy.png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wb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바이너리 쓰기 모드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f_dest.write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(data)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11155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f_dest.close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062253"/>
      </p:ext>
    </p:extLst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그 외 파일 관련 함수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2516060"/>
              </p:ext>
            </p:extLst>
          </p:nvPr>
        </p:nvGraphicFramePr>
        <p:xfrm>
          <a:off x="677863" y="2160588"/>
          <a:ext cx="859631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8102"/>
                <a:gridCol w="6438210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함수명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seek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사용자가 원하는 위치로 파일 포인터 이동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tell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현재 파일에서 어디까지 읽고 썼는지 위치를 반환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503296"/>
            <a:ext cx="8596668" cy="307776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 =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'r', encoding='utf-8')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f.readline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print(text)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f.tell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현재의 파일 포인터를 얻어옴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f.seek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(16)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print(text)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9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파일 입출력 개요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with ~ as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ko-KR" altLang="en-US" sz="2400" dirty="0" smtClean="0"/>
              <a:t>자동 자원 정리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503296"/>
            <a:ext cx="8596668" cy="187743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with open('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multilines.txt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'r') as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f_as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for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line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f_as.readlines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print(line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end = "")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f_as.closed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파일이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close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되었는지 점검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w</a:t>
            </a:r>
            <a:r>
              <a:rPr kumimoji="1" lang="en-US" altLang="ko-KR" dirty="0" smtClean="0"/>
              <a:t>ith ~ as</a:t>
            </a:r>
            <a:r>
              <a:rPr kumimoji="1" lang="ko-KR" altLang="en-US" dirty="0" smtClean="0"/>
              <a:t> 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파일 입출력을 수행하면 수동으로 파일을 </a:t>
            </a:r>
            <a:r>
              <a:rPr kumimoji="1" lang="en-US" altLang="ko-KR" dirty="0" smtClean="0"/>
              <a:t>close</a:t>
            </a:r>
            <a:r>
              <a:rPr kumimoji="1" lang="ko-KR" altLang="en-US" dirty="0" smtClean="0"/>
              <a:t> 하지 않아도 된다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0674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모듈</a:t>
            </a:r>
            <a:r>
              <a:rPr kumimoji="1" lang="en-US" altLang="ko-KR" dirty="0" smtClean="0"/>
              <a:t>(Module)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492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함수나 변수 등을 정의해 놓은 파이썬 프로그램 파일</a:t>
            </a:r>
            <a:endParaRPr kumimoji="1" lang="en-US" altLang="ko-KR" dirty="0" smtClean="0"/>
          </a:p>
          <a:p>
            <a:r>
              <a:rPr kumimoji="1" lang="ko-KR" altLang="en-US" dirty="0" smtClean="0"/>
              <a:t>모듈 내에서는 어떤 코드도 작성 가능하다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변수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함수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클래스 등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다른 모듈에 의해 호출되고 사용된다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모듈의 종류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표준 모듈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사용자 생성 모듈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서드 파티 모듈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969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간단한 모듈 만들기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92760"/>
            <a:ext cx="8596668" cy="427809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Pi = 3.14159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add(a,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+ b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subtract(a,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- b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multiply(a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* b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divide(a, b):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/ b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66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모듈 불러오기</a:t>
            </a:r>
            <a:r>
              <a:rPr kumimoji="1" lang="en-US" altLang="ko-KR" sz="2400" dirty="0" smtClean="0"/>
              <a:t> - import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394484"/>
            <a:ext cx="8596668" cy="264687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test-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mymod.add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20))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mymod.subtract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20))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mymod.multiply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20))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mymod.divide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20))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mport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모듈명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18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네임스페이스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네임스페이스는 모듈 내부의 이름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변수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함수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클래스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를 구분하는 역할 수행</a:t>
            </a:r>
            <a:endParaRPr kumimoji="1" lang="en-US" altLang="ko-KR" dirty="0" smtClean="0"/>
          </a:p>
          <a:p>
            <a:r>
              <a:rPr kumimoji="1" lang="ko-KR" altLang="en-US" dirty="0" smtClean="0"/>
              <a:t>네임스페이스가 주어지지 않은 변수나 함수는 </a:t>
            </a:r>
            <a:r>
              <a:rPr kumimoji="1" lang="en-US" altLang="ko-KR" dirty="0" smtClean="0"/>
              <a:t>LEGB </a:t>
            </a:r>
            <a:r>
              <a:rPr kumimoji="1" lang="ko-KR" altLang="en-US" dirty="0" smtClean="0"/>
              <a:t>규칙에 따라 찾게 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394484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math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mymath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mymath.pi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mymath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모듈 내의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pi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이용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모듈 내부의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pi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이용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517767"/>
      </p:ext>
    </p:extLst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from ~ import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3469803"/>
            <a:ext cx="8596668" cy="2636124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현재 모듈에 특정 이름이 중복되는 경우 맨 마지막에 </a:t>
            </a:r>
            <a:r>
              <a:rPr kumimoji="1" lang="en-US" altLang="ko-KR" sz="1600" dirty="0" smtClean="0"/>
              <a:t>import</a:t>
            </a:r>
            <a:r>
              <a:rPr kumimoji="1" lang="ko-KR" altLang="en-US" sz="1600" dirty="0" smtClean="0"/>
              <a:t>된 객체가 적용</a:t>
            </a:r>
            <a:endParaRPr kumimoji="1" lang="en-US" altLang="ko-KR" sz="1600" dirty="0" smtClean="0"/>
          </a:p>
          <a:p>
            <a:endParaRPr kumimoji="1" lang="en-US" altLang="ko-KR" sz="1600" dirty="0"/>
          </a:p>
          <a:p>
            <a:endParaRPr kumimoji="1" lang="en-US" altLang="ko-KR" sz="1600" dirty="0" smtClean="0"/>
          </a:p>
          <a:p>
            <a:endParaRPr kumimoji="1" lang="en-US" altLang="ko-KR" sz="1600" dirty="0"/>
          </a:p>
          <a:p>
            <a:r>
              <a:rPr kumimoji="1" lang="ko-KR" altLang="en-US" sz="1600" dirty="0" smtClean="0"/>
              <a:t>모듈 내에 정의된 모든 이름을 현재 모듈로 가져온다</a:t>
            </a:r>
            <a:r>
              <a:rPr kumimoji="1" lang="en-US" altLang="ko-KR" sz="1600" dirty="0" smtClean="0"/>
              <a:t>(</a:t>
            </a:r>
            <a:r>
              <a:rPr kumimoji="1" lang="ko-KR" altLang="en-US" sz="1600" dirty="0" smtClean="0"/>
              <a:t>*</a:t>
            </a:r>
            <a:r>
              <a:rPr kumimoji="1" lang="en-US" altLang="ko-KR" sz="1600" dirty="0" smtClean="0"/>
              <a:t>)</a:t>
            </a:r>
            <a:endParaRPr kumimoji="1" lang="ko-KR" altLang="en-US" sz="1600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192760"/>
            <a:ext cx="8596668" cy="47092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from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모듈명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import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모듈객체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#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모듈명 없이 객체명만으로 접근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742075"/>
            <a:ext cx="8596668" cy="58477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rom math import pi, sin, con, tan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print(sin(pi/6), cos(pi/3), tan(pi/4))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3822128"/>
            <a:ext cx="8596668" cy="83099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rom math import pi, sin, con, tan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rom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import pi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print(sin(pi/6), cos(pi/3), tan(pi/4))</a:t>
            </a:r>
          </a:p>
        </p:txBody>
      </p: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677334" y="5288753"/>
            <a:ext cx="8596668" cy="58477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rom math import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모듈 내 모든 이름 가져오기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print(sin(pi/6), cos(pi/3), tan(pi/4))</a:t>
            </a:r>
          </a:p>
        </p:txBody>
      </p:sp>
    </p:spTree>
    <p:extLst>
      <p:ext uri="{BB962C8B-B14F-4D97-AF65-F5344CB8AC3E}">
        <p14:creationId xmlns:p14="http://schemas.microsoft.com/office/powerpoint/2010/main" val="72506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from ~ import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모듈 이름을 다른 이름으로 바꾸는 것도 가능</a:t>
            </a:r>
            <a:endParaRPr kumimoji="1" lang="en-US" altLang="ko-KR" sz="1600" dirty="0" smtClean="0"/>
          </a:p>
          <a:p>
            <a:endParaRPr kumimoji="1" lang="en-US" altLang="ko-KR" sz="1600" dirty="0"/>
          </a:p>
          <a:p>
            <a:endParaRPr kumimoji="1" lang="en-US" altLang="ko-KR" sz="1600" dirty="0" smtClean="0"/>
          </a:p>
          <a:p>
            <a:endParaRPr kumimoji="1" lang="en-US" altLang="ko-KR" sz="1600" dirty="0"/>
          </a:p>
          <a:p>
            <a:endParaRPr kumimoji="1" lang="en-US" altLang="ko-KR" sz="1600" dirty="0" smtClean="0"/>
          </a:p>
          <a:p>
            <a:endParaRPr kumimoji="1" lang="en-US" altLang="ko-KR" sz="1600" dirty="0" smtClean="0"/>
          </a:p>
          <a:p>
            <a:r>
              <a:rPr kumimoji="1" lang="ko-KR" altLang="en-US" sz="1600" dirty="0" smtClean="0"/>
              <a:t>모듈 내에 정의된 객체의 이름을 변경하는 것도 가능</a:t>
            </a:r>
            <a:endParaRPr kumimoji="1" lang="ko-KR" altLang="en-US" sz="1600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601725"/>
            <a:ext cx="8596668" cy="156966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 import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*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mport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as m 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이름을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으로 변경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print(sin(pi/6), cos(pi/3), tan(pi/4))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모듈 내의 객체들을 이용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pi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객체를 이용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4821493"/>
            <a:ext cx="8596668" cy="132343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 import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sin as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msin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cos as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mcos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tan as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mtan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as m 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이름을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으로 변경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msin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/6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),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mcos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/3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),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mtan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/4))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36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설치 요소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Module Docs</a:t>
            </a:r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477" y="2160589"/>
            <a:ext cx="3311525" cy="407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2561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모듈 지원 함수 목록 보기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err="1" smtClean="0"/>
              <a:t>dir</a:t>
            </a:r>
            <a:r>
              <a:rPr kumimoji="1" lang="ko-KR" altLang="en-US" sz="2400" dirty="0" smtClean="0"/>
              <a:t> 함수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675679"/>
            <a:ext cx="8596668" cy="3880773"/>
          </a:xfrm>
        </p:spPr>
        <p:txBody>
          <a:bodyPr/>
          <a:lstStyle/>
          <a:p>
            <a:r>
              <a:rPr kumimoji="1" lang="en-US" altLang="ko-KR" dirty="0" err="1" smtClean="0"/>
              <a:t>dir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함수 인자에 객체를 넣어주면 해당 객체가 어떤 변수와 메서드를 갖고 있는지 반환해준다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333685"/>
            <a:ext cx="11514666" cy="45243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</a:t>
            </a:r>
            <a:endParaRPr lang="nl-NL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dir(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doc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'__file__',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loader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'__name__', '__package__',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spec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acos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acosh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'asin',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asinh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atan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'atan2',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atanh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ceil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copysign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cosh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degrees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'e', 'erf',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erfc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exp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'expm1',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fabs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'factorial', 'floor',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fmod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frexp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fsum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'gamma',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hypot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isfinite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isinf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isnan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ldexp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lgamma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'log', 'log10', 'log1p', 'log2',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modf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'pi',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pow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radians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sin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sinh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sqrt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'tan',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tanh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trunc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a = [1, "Python", 3.14159]</a:t>
            </a: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dir(a)</a:t>
            </a:r>
          </a:p>
          <a:p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add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'__class__',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contains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delattr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delitem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'__dir__',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doc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eq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'__format__', '__ge__',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getattribute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getitem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hash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iadd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imul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iter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'__mul__', '__ne__', '__new__',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reduce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reduce_ex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repr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reversed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rmul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setattr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setitem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sizeof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'__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subclasshook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__', 'append',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clear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'copy',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count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extend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'index',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insert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'pop',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remove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'reverse', '</a:t>
            </a:r>
            <a:r>
              <a:rPr lang="nl-NL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sort</a:t>
            </a:r>
            <a:r>
              <a:rPr lang="nl-NL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559158"/>
      </p:ext>
    </p:extLst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__name__</a:t>
            </a:r>
            <a:r>
              <a:rPr kumimoji="1" lang="ko-KR" altLang="en-US" sz="2400" dirty="0" smtClean="0"/>
              <a:t>과 </a:t>
            </a:r>
            <a:r>
              <a:rPr kumimoji="1" lang="en-US" altLang="ko-KR" sz="2400" dirty="0" smtClean="0"/>
              <a:t>“__main__”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모든 모듈은 모듈의 이름을 저장하고 있는 내장 변수 </a:t>
            </a:r>
            <a:r>
              <a:rPr kumimoji="1" lang="en-US" altLang="ko-KR" sz="1600" dirty="0" smtClean="0"/>
              <a:t>__name__</a:t>
            </a:r>
            <a:r>
              <a:rPr kumimoji="1" lang="ko-KR" altLang="en-US" sz="1600" dirty="0" smtClean="0"/>
              <a:t>을 갖고 있다</a:t>
            </a:r>
            <a:endParaRPr kumimoji="1" lang="en-US" altLang="ko-KR" sz="1600" dirty="0" smtClean="0"/>
          </a:p>
          <a:p>
            <a:r>
              <a:rPr kumimoji="1" lang="ko-KR" altLang="en-US" sz="1600" dirty="0" smtClean="0"/>
              <a:t>최상위 모듈</a:t>
            </a:r>
            <a:r>
              <a:rPr kumimoji="1" lang="en-US" altLang="ko-KR" sz="1600" dirty="0" smtClean="0"/>
              <a:t>(</a:t>
            </a:r>
            <a:r>
              <a:rPr kumimoji="1" lang="ko-KR" altLang="en-US" sz="1600" dirty="0" smtClean="0"/>
              <a:t>인터프리터에서 실행되는 모듈</a:t>
            </a:r>
            <a:r>
              <a:rPr kumimoji="1" lang="en-US" altLang="ko-KR" sz="1600" dirty="0" smtClean="0"/>
              <a:t>)</a:t>
            </a:r>
            <a:r>
              <a:rPr kumimoji="1" lang="ko-KR" altLang="en-US" sz="1600" dirty="0" smtClean="0"/>
              <a:t>의 </a:t>
            </a:r>
            <a:r>
              <a:rPr kumimoji="1" lang="en-US" altLang="ko-KR" sz="1600" dirty="0" smtClean="0"/>
              <a:t>__name__ </a:t>
            </a:r>
            <a:r>
              <a:rPr kumimoji="1" lang="ko-KR" altLang="en-US" sz="1600" dirty="0" smtClean="0"/>
              <a:t>은 </a:t>
            </a:r>
            <a:r>
              <a:rPr kumimoji="1" lang="en-US" altLang="ko-KR" sz="1600" dirty="0" smtClean="0"/>
              <a:t>“__main__” </a:t>
            </a:r>
            <a:r>
              <a:rPr kumimoji="1" lang="ko-KR" altLang="en-US" sz="1600" dirty="0" smtClean="0"/>
              <a:t>이다</a:t>
            </a:r>
            <a:endParaRPr kumimoji="1" lang="en-US" altLang="ko-KR" sz="1600" dirty="0" smtClean="0"/>
          </a:p>
          <a:p>
            <a:r>
              <a:rPr kumimoji="1" lang="ko-KR" altLang="en-US" sz="1600" dirty="0" smtClean="0"/>
              <a:t>그 외 </a:t>
            </a:r>
            <a:r>
              <a:rPr kumimoji="1" lang="en-US" altLang="ko-KR" sz="1600" dirty="0" smtClean="0"/>
              <a:t>import </a:t>
            </a:r>
            <a:r>
              <a:rPr kumimoji="1" lang="ko-KR" altLang="en-US" sz="1600" dirty="0" smtClean="0"/>
              <a:t>되는 모듈의 이름은 파일명이다</a:t>
            </a:r>
            <a:endParaRPr kumimoji="1" lang="ko-KR" altLang="en-US" sz="1600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5421460"/>
            <a:ext cx="8596668" cy="132343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 python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moduleimport.py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모듈이름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moduleimport.py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모듈이름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:__main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3487623"/>
            <a:ext cx="8596668" cy="58477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모듈이름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:" + __name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677334" y="4316042"/>
            <a:ext cx="8596668" cy="86177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moduleimport.py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moduleimport.py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모듈이름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:" + __name__)</a:t>
            </a:r>
          </a:p>
        </p:txBody>
      </p:sp>
    </p:spTree>
    <p:extLst>
      <p:ext uri="{BB962C8B-B14F-4D97-AF65-F5344CB8AC3E}">
        <p14:creationId xmlns:p14="http://schemas.microsoft.com/office/powerpoint/2010/main" val="8048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__name__</a:t>
            </a:r>
            <a:r>
              <a:rPr kumimoji="1" lang="ko-KR" altLang="en-US" sz="2400" dirty="0" smtClean="0"/>
              <a:t>과 </a:t>
            </a:r>
            <a:r>
              <a:rPr kumimoji="1" lang="en-US" altLang="ko-KR" sz="2400" dirty="0" smtClean="0"/>
              <a:t>“__main__”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내장 변수 </a:t>
            </a:r>
            <a:r>
              <a:rPr kumimoji="1" lang="en-US" altLang="ko-KR" sz="1600" dirty="0" smtClean="0"/>
              <a:t>__name__</a:t>
            </a:r>
            <a:r>
              <a:rPr kumimoji="1" lang="ko-KR" altLang="en-US" sz="1600" dirty="0" smtClean="0"/>
              <a:t>과 최상위 실행 모듈의 이름이 </a:t>
            </a:r>
            <a:r>
              <a:rPr kumimoji="1" lang="en-US" altLang="ko-KR" sz="1600" dirty="0" smtClean="0"/>
              <a:t>“__main__”</a:t>
            </a:r>
            <a:r>
              <a:rPr kumimoji="1" lang="ko-KR" altLang="en-US" sz="1600" dirty="0" smtClean="0"/>
              <a:t>인 점을 응용하면 </a:t>
            </a:r>
            <a:endParaRPr kumimoji="1" lang="en-US" altLang="ko-KR" sz="1600" dirty="0" smtClean="0"/>
          </a:p>
          <a:p>
            <a:pPr lvl="1"/>
            <a:r>
              <a:rPr kumimoji="1" lang="en-US" altLang="ko-KR" sz="1400" dirty="0" smtClean="0"/>
              <a:t>import</a:t>
            </a:r>
            <a:r>
              <a:rPr kumimoji="1" lang="ko-KR" altLang="en-US" sz="1400" dirty="0" smtClean="0"/>
              <a:t> 되는 모듈로 사용하면서 </a:t>
            </a:r>
            <a:endParaRPr kumimoji="1" lang="en-US" altLang="ko-KR" sz="1400" dirty="0" smtClean="0"/>
          </a:p>
          <a:p>
            <a:pPr lvl="1"/>
            <a:r>
              <a:rPr kumimoji="1" lang="ko-KR" altLang="en-US" sz="1400" dirty="0" smtClean="0"/>
              <a:t>자신이 최상위 모듈로 실행될 때만 특정 기능을 수행하는 코드를 만들 수 있다</a:t>
            </a:r>
            <a:endParaRPr kumimoji="1" lang="ko-KR" altLang="en-US" sz="1400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3487623"/>
            <a:ext cx="8596668" cy="264687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main():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최상위 모듈로 실행했습니다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__name__ == "__main__":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main()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mymod.py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모듈이름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:" + __name__)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56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모듈의 공유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endParaRPr kumimoji="1" lang="ko-KR" altLang="en-US" sz="1400" dirty="0"/>
          </a:p>
        </p:txBody>
      </p:sp>
      <p:sp>
        <p:nvSpPr>
          <p:cNvPr id="5" name="직사각형 8"/>
          <p:cNvSpPr>
            <a:spLocks noChangeArrowheads="1"/>
          </p:cNvSpPr>
          <p:nvPr/>
        </p:nvSpPr>
        <p:spPr bwMode="auto">
          <a:xfrm>
            <a:off x="4126972" y="2192760"/>
            <a:ext cx="2087562" cy="936625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mymod</a:t>
            </a:r>
          </a:p>
          <a:p>
            <a:pPr algn="ctr" eaLnBrk="1" hangingPunct="1"/>
            <a:r>
              <a:rPr lang="ko-KR" altLang="en-US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모듈 </a:t>
            </a:r>
          </a:p>
        </p:txBody>
      </p:sp>
      <p:cxnSp>
        <p:nvCxnSpPr>
          <p:cNvPr id="7" name="직선 화살표 연결선 10"/>
          <p:cNvCxnSpPr>
            <a:cxnSpLocks noChangeShapeType="1"/>
          </p:cNvCxnSpPr>
          <p:nvPr/>
        </p:nvCxnSpPr>
        <p:spPr bwMode="auto">
          <a:xfrm flipV="1">
            <a:off x="2398184" y="3202410"/>
            <a:ext cx="2447925" cy="17272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직사각형 8"/>
          <p:cNvSpPr>
            <a:spLocks noChangeArrowheads="1"/>
          </p:cNvSpPr>
          <p:nvPr/>
        </p:nvSpPr>
        <p:spPr bwMode="auto">
          <a:xfrm>
            <a:off x="1102784" y="4929610"/>
            <a:ext cx="2592388" cy="1079500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import mymod2</a:t>
            </a:r>
          </a:p>
          <a:p>
            <a:pPr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import mymod</a:t>
            </a:r>
            <a:r>
              <a:rPr lang="ko-KR" altLang="en-US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</a:t>
            </a:r>
          </a:p>
        </p:txBody>
      </p:sp>
      <p:sp>
        <p:nvSpPr>
          <p:cNvPr id="9" name="직사각형 10"/>
          <p:cNvSpPr>
            <a:spLocks noChangeArrowheads="1"/>
          </p:cNvSpPr>
          <p:nvPr/>
        </p:nvSpPr>
        <p:spPr bwMode="auto">
          <a:xfrm>
            <a:off x="6698722" y="4929610"/>
            <a:ext cx="2611437" cy="1079500"/>
          </a:xfrm>
          <a:prstGeom prst="rect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import mymod</a:t>
            </a:r>
          </a:p>
          <a:p>
            <a:pPr eaLnBrk="1" hangingPunct="1"/>
            <a:r>
              <a:rPr lang="en-US" altLang="ko-KR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</a:t>
            </a:r>
            <a:r>
              <a:rPr lang="ko-KR" altLang="en-US" sz="2400" b="1">
                <a:solidFill>
                  <a:srgbClr val="000000"/>
                </a:solidFill>
                <a:latin typeface="Courier New" charset="0"/>
                <a:ea typeface="HY견고딕" charset="0"/>
              </a:rPr>
              <a:t> 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auto">
          <a:xfrm>
            <a:off x="1275822" y="6225010"/>
            <a:ext cx="1912937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test-mymod2.py</a:t>
            </a:r>
            <a:endParaRPr lang="ko-KR" altLang="en-US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  <p:sp>
        <p:nvSpPr>
          <p:cNvPr id="11" name="TextBox 13"/>
          <p:cNvSpPr txBox="1">
            <a:spLocks noChangeArrowheads="1"/>
          </p:cNvSpPr>
          <p:nvPr/>
        </p:nvSpPr>
        <p:spPr bwMode="auto">
          <a:xfrm>
            <a:off x="7603597" y="6225010"/>
            <a:ext cx="12954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en-US" altLang="ko-KR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mymod2.py</a:t>
            </a:r>
            <a:endParaRPr lang="ko-KR" altLang="en-US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  <p:cxnSp>
        <p:nvCxnSpPr>
          <p:cNvPr id="12" name="직선 화살표 연결선 10"/>
          <p:cNvCxnSpPr>
            <a:cxnSpLocks noChangeShapeType="1"/>
          </p:cNvCxnSpPr>
          <p:nvPr/>
        </p:nvCxnSpPr>
        <p:spPr bwMode="auto">
          <a:xfrm flipH="1" flipV="1">
            <a:off x="5495397" y="3202410"/>
            <a:ext cx="2508250" cy="17272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TextBox 23"/>
          <p:cNvSpPr txBox="1">
            <a:spLocks noChangeArrowheads="1"/>
          </p:cNvSpPr>
          <p:nvPr/>
        </p:nvSpPr>
        <p:spPr bwMode="auto">
          <a:xfrm>
            <a:off x="6698722" y="3719935"/>
            <a:ext cx="1458912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최초 </a:t>
            </a:r>
            <a:r>
              <a:rPr lang="en-US" altLang="ko-KR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import</a:t>
            </a:r>
            <a:endParaRPr lang="ko-KR" altLang="en-US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  <p:sp>
        <p:nvSpPr>
          <p:cNvPr id="14" name="TextBox 24"/>
          <p:cNvSpPr txBox="1">
            <a:spLocks noChangeArrowheads="1"/>
          </p:cNvSpPr>
          <p:nvPr/>
        </p:nvSpPr>
        <p:spPr bwMode="auto">
          <a:xfrm>
            <a:off x="677334" y="3427835"/>
            <a:ext cx="30178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모듈은 한 번 가져오기 하면</a:t>
            </a:r>
            <a:endParaRPr lang="en-US" altLang="ko-KR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메모리에 적재되고 공유된다</a:t>
            </a:r>
            <a:r>
              <a:rPr lang="en-US" altLang="ko-KR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.</a:t>
            </a:r>
            <a:endParaRPr lang="ko-KR" altLang="en-US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  <p:cxnSp>
        <p:nvCxnSpPr>
          <p:cNvPr id="15" name="직선 화살표 연결선 14"/>
          <p:cNvCxnSpPr/>
          <p:nvPr/>
        </p:nvCxnSpPr>
        <p:spPr>
          <a:xfrm>
            <a:off x="3695172" y="5469360"/>
            <a:ext cx="30035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23"/>
          <p:cNvSpPr txBox="1">
            <a:spLocks noChangeArrowheads="1"/>
          </p:cNvSpPr>
          <p:nvPr/>
        </p:nvSpPr>
        <p:spPr bwMode="auto">
          <a:xfrm>
            <a:off x="4414309" y="5577310"/>
            <a:ext cx="1458913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최초 </a:t>
            </a:r>
            <a:r>
              <a:rPr lang="en-US" altLang="ko-KR" sz="1600">
                <a:solidFill>
                  <a:srgbClr val="000000"/>
                </a:solidFill>
                <a:latin typeface="Courier New" charset="0"/>
                <a:ea typeface="HY견고딕" charset="0"/>
              </a:rPr>
              <a:t>import</a:t>
            </a:r>
            <a:endParaRPr lang="ko-KR" altLang="en-US" sz="1600">
              <a:solidFill>
                <a:srgbClr val="000000"/>
              </a:solidFill>
              <a:latin typeface="Courier New" charset="0"/>
              <a:ea typeface="HY견고딕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71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import</a:t>
            </a:r>
            <a:r>
              <a:rPr kumimoji="1" lang="ko-KR" altLang="en-US" sz="2400" dirty="0" smtClean="0"/>
              <a:t>한 </a:t>
            </a:r>
            <a:r>
              <a:rPr kumimoji="1" lang="en-US" altLang="ko-KR" sz="2400" dirty="0" smtClean="0"/>
              <a:t>module </a:t>
            </a:r>
            <a:r>
              <a:rPr kumimoji="1" lang="ko-KR" altLang="en-US" sz="2400" dirty="0" smtClean="0"/>
              <a:t>이름의 열거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한번이라도 </a:t>
            </a:r>
            <a:r>
              <a:rPr kumimoji="1" lang="en-US" altLang="ko-KR" sz="1600" dirty="0" smtClean="0"/>
              <a:t>import</a:t>
            </a:r>
            <a:r>
              <a:rPr kumimoji="1" lang="ko-KR" altLang="en-US" sz="1600" dirty="0" smtClean="0"/>
              <a:t>한 모듈은 </a:t>
            </a:r>
            <a:r>
              <a:rPr kumimoji="1" lang="en-US" altLang="ko-KR" sz="1600" dirty="0" err="1" smtClean="0"/>
              <a:t>dict</a:t>
            </a:r>
            <a:r>
              <a:rPr kumimoji="1" lang="en-US" altLang="ko-KR" sz="1600" dirty="0" smtClean="0"/>
              <a:t> </a:t>
            </a:r>
            <a:r>
              <a:rPr kumimoji="1" lang="ko-KR" altLang="en-US" sz="1600" dirty="0" smtClean="0"/>
              <a:t>타입인 </a:t>
            </a:r>
            <a:r>
              <a:rPr kumimoji="1" lang="en-US" altLang="ko-KR" sz="1600" dirty="0" err="1" smtClean="0"/>
              <a:t>sys.modules</a:t>
            </a:r>
            <a:r>
              <a:rPr kumimoji="1" lang="en-US" altLang="ko-KR" sz="1600" dirty="0" smtClean="0"/>
              <a:t> </a:t>
            </a:r>
            <a:r>
              <a:rPr kumimoji="1" lang="ko-KR" altLang="en-US" sz="1600" dirty="0" smtClean="0"/>
              <a:t>변수에 저장된다</a:t>
            </a:r>
            <a:endParaRPr kumimoji="1" lang="ko-KR" altLang="en-US" sz="1400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825904"/>
            <a:ext cx="8596668" cy="255454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mod_a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mod_b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mymod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mymod2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sys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sys.modules.keys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print(key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28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이름</a:t>
            </a:r>
            <a:r>
              <a:rPr kumimoji="1" lang="en-US" altLang="ko-KR" sz="2400" dirty="0" smtClean="0"/>
              <a:t>(</a:t>
            </a:r>
            <a:r>
              <a:rPr kumimoji="1" lang="ko-KR" altLang="en-US" sz="2400" dirty="0" smtClean="0"/>
              <a:t>변수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함수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클래스</a:t>
            </a:r>
            <a:r>
              <a:rPr kumimoji="1" lang="en-US" altLang="ko-KR" sz="2400" dirty="0" smtClean="0"/>
              <a:t>)</a:t>
            </a:r>
            <a:r>
              <a:rPr kumimoji="1" lang="ko-KR" altLang="en-US" sz="2400" dirty="0" smtClean="0"/>
              <a:t>이 속한 모듈 알아내기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92760"/>
            <a:ext cx="8596668" cy="3913167"/>
          </a:xfrm>
        </p:spPr>
        <p:txBody>
          <a:bodyPr>
            <a:normAutofit/>
          </a:bodyPr>
          <a:lstStyle/>
          <a:p>
            <a:r>
              <a:rPr kumimoji="1" lang="ko-KR" altLang="en-US" sz="1600" dirty="0" smtClean="0"/>
              <a:t>파이썬 변수</a:t>
            </a:r>
            <a:r>
              <a:rPr kumimoji="1" lang="en-US" altLang="ko-KR" sz="1600" dirty="0" smtClean="0"/>
              <a:t>,</a:t>
            </a:r>
            <a:r>
              <a:rPr kumimoji="1" lang="ko-KR" altLang="en-US" sz="1600" dirty="0" smtClean="0"/>
              <a:t> 함수</a:t>
            </a:r>
            <a:r>
              <a:rPr kumimoji="1" lang="en-US" altLang="ko-KR" sz="1600" dirty="0" smtClean="0"/>
              <a:t>,</a:t>
            </a:r>
            <a:r>
              <a:rPr kumimoji="1" lang="ko-KR" altLang="en-US" sz="1600" dirty="0" smtClean="0"/>
              <a:t> 클래스는 각각 자신이 정의된 모듈의 이름이 저장된 </a:t>
            </a:r>
            <a:r>
              <a:rPr kumimoji="1" lang="en-US" altLang="ko-KR" sz="1600" dirty="0" smtClean="0"/>
              <a:t>__module__ </a:t>
            </a:r>
            <a:r>
              <a:rPr kumimoji="1" lang="ko-KR" altLang="en-US" sz="1600" dirty="0" smtClean="0"/>
              <a:t>속성을 가지고 있다</a:t>
            </a:r>
            <a:endParaRPr kumimoji="1" lang="ko-KR" altLang="en-US" sz="1400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3118291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from math import sin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from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cmd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import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Cmd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sin.__module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'math'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Cmd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.__module__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cmd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510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sys </a:t>
            </a:r>
            <a:r>
              <a:rPr kumimoji="1" lang="ko-KR" altLang="en-US" sz="2400" dirty="0" smtClean="0"/>
              <a:t>모듈의</a:t>
            </a:r>
            <a:r>
              <a:rPr kumimoji="1" lang="en-US" altLang="ko-KR" sz="2400" dirty="0" smtClean="0"/>
              <a:t> </a:t>
            </a:r>
            <a:r>
              <a:rPr kumimoji="1" lang="en-US" altLang="ko-KR" sz="2400" dirty="0" err="1" smtClean="0"/>
              <a:t>argv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696670"/>
            <a:ext cx="8596668" cy="2917162"/>
          </a:xfrm>
        </p:spPr>
        <p:txBody>
          <a:bodyPr/>
          <a:lstStyle/>
          <a:p>
            <a:r>
              <a:rPr kumimoji="1" lang="ko-KR" altLang="en-US" dirty="0" smtClean="0"/>
              <a:t>파이썬 인터프리터와 관련된 정보와 기능 제공</a:t>
            </a:r>
            <a:endParaRPr kumimoji="1" lang="en-US" altLang="ko-KR" dirty="0" smtClean="0"/>
          </a:p>
          <a:p>
            <a:r>
              <a:rPr kumimoji="1" lang="en-US" altLang="ko-KR" dirty="0" err="1"/>
              <a:t>argv</a:t>
            </a:r>
            <a:r>
              <a:rPr kumimoji="1" lang="en-US" altLang="ko-KR" dirty="0"/>
              <a:t> : </a:t>
            </a:r>
            <a:r>
              <a:rPr kumimoji="1" lang="ko-KR" altLang="en-US" dirty="0"/>
              <a:t>명령행에서 넘어온 인수</a:t>
            </a:r>
            <a:r>
              <a:rPr kumimoji="1" lang="en-US" altLang="ko-KR" dirty="0"/>
              <a:t>(arguments)</a:t>
            </a:r>
            <a:r>
              <a:rPr kumimoji="1" lang="ko-KR" altLang="en-US" dirty="0"/>
              <a:t>를 처리할 수 있다</a:t>
            </a:r>
          </a:p>
          <a:p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1805671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mport sys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6041361"/>
            <a:ext cx="8596668" cy="58477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args.py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arg1 arg2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arg3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arg1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arg2 arg3</a:t>
            </a: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3551729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args.py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sys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sys.argv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:] 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[0]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는 스크립트명 자체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x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end = " 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else: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461186"/>
      </p:ext>
    </p:extLst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math </a:t>
            </a:r>
            <a:r>
              <a:rPr kumimoji="1" lang="ko-KR" altLang="en-US" sz="2400" dirty="0" smtClean="0"/>
              <a:t>모듈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파이와 자연상수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3124200"/>
            <a:ext cx="8596668" cy="2917162"/>
          </a:xfrm>
        </p:spPr>
        <p:txBody>
          <a:bodyPr/>
          <a:lstStyle/>
          <a:p>
            <a:r>
              <a:rPr kumimoji="1" lang="ko-KR" altLang="en-US" dirty="0" smtClean="0"/>
              <a:t>파이와 자연상수</a:t>
            </a:r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160589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mport math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3628124"/>
            <a:ext cx="8596668" cy="160043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math.pi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파이값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3.141592653589793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math.e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자연상수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2.718281828459045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576225"/>
      </p:ext>
    </p:extLst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math </a:t>
            </a:r>
            <a:r>
              <a:rPr kumimoji="1" lang="ko-KR" altLang="en-US" sz="2400" dirty="0" smtClean="0"/>
              <a:t>모듈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절대값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반올림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버림계산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802624"/>
            <a:ext cx="8596668" cy="304698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abs(10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절대값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abs(-10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절대값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round(1.2345, 2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소수점 셋째자리에서 반올림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1.23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round(1.5213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소숫점 반올림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math.trunc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(1.7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소숫점 이하 버림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77334" y="2057400"/>
            <a:ext cx="8596668" cy="2917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ko-KR" dirty="0"/>
              <a:t>a</a:t>
            </a:r>
            <a:r>
              <a:rPr kumimoji="1" lang="en-US" altLang="ko-KR" dirty="0" smtClean="0"/>
              <a:t>bs, round</a:t>
            </a:r>
            <a:r>
              <a:rPr kumimoji="1" lang="ko-KR" altLang="en-US" dirty="0" smtClean="0"/>
              <a:t>는 내장 수치함수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48885943"/>
      </p:ext>
    </p:extLst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math </a:t>
            </a:r>
            <a:r>
              <a:rPr kumimoji="1" lang="ko-KR" altLang="en-US" sz="2400" dirty="0" smtClean="0"/>
              <a:t>모듈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팩토리얼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제곱과 제곱근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802624"/>
            <a:ext cx="8596668" cy="255454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math.factorial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10!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9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8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3628800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math.pow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(3, 3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승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27.0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math.sqrt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(4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제곱근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2.0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77334" y="2057400"/>
            <a:ext cx="8596668" cy="2917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297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설치 요소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Python Manuals</a:t>
            </a:r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1527" y="1645574"/>
            <a:ext cx="5832475" cy="439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7133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math </a:t>
            </a:r>
            <a:r>
              <a:rPr kumimoji="1" lang="ko-KR" altLang="en-US" sz="2400" dirty="0" smtClean="0"/>
              <a:t>모듈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로그 함수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3730468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math.log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0.6931471805599453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math.log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(4, 2)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2.0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math.log10(1000)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3.0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677334" y="2057400"/>
            <a:ext cx="8596668" cy="29171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1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ko-KR" altLang="en-US" dirty="0" smtClean="0"/>
              <a:t>첫 번째 매개변수의 로그를 반환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두 번째 매개변수는 밑수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두 번째 매개변수가 생략되면 밑수는 자연지수 </a:t>
            </a:r>
            <a:r>
              <a:rPr kumimoji="1" lang="en-US" altLang="ko-KR" dirty="0" smtClean="0"/>
              <a:t>e</a:t>
            </a:r>
            <a:r>
              <a:rPr kumimoji="1" lang="ko-KR" altLang="en-US" dirty="0" smtClean="0"/>
              <a:t>로 간주한다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밑수가 </a:t>
            </a:r>
            <a:r>
              <a:rPr kumimoji="1" lang="en-US" altLang="ko-KR" dirty="0" smtClean="0"/>
              <a:t>10</a:t>
            </a:r>
            <a:r>
              <a:rPr kumimoji="1" lang="ko-KR" altLang="en-US" dirty="0" smtClean="0"/>
              <a:t>인 로그를 위한 </a:t>
            </a:r>
            <a:r>
              <a:rPr kumimoji="1" lang="en-US" altLang="ko-KR" dirty="0" smtClean="0"/>
              <a:t>log10</a:t>
            </a:r>
            <a:r>
              <a:rPr kumimoji="1" lang="ko-KR" altLang="en-US" dirty="0" smtClean="0"/>
              <a:t> 함수도 별도로 제공</a:t>
            </a:r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120663580"/>
      </p:ext>
    </p:extLst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re </a:t>
            </a:r>
            <a:r>
              <a:rPr kumimoji="1" lang="ko-KR" altLang="en-US" sz="2400" dirty="0" smtClean="0"/>
              <a:t>모듈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정규식</a:t>
            </a:r>
            <a:r>
              <a:rPr kumimoji="1" lang="en-US" altLang="ko-KR" sz="2400" dirty="0" smtClean="0"/>
              <a:t>(Regular Expression)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3124200"/>
            <a:ext cx="8596668" cy="2917162"/>
          </a:xfrm>
        </p:spPr>
        <p:txBody>
          <a:bodyPr/>
          <a:lstStyle/>
          <a:p>
            <a:r>
              <a:rPr kumimoji="1" lang="en-US" altLang="ko-KR" dirty="0"/>
              <a:t>s</a:t>
            </a:r>
            <a:r>
              <a:rPr kumimoji="1" lang="en-US" altLang="ko-KR" dirty="0" smtClean="0"/>
              <a:t>tring </a:t>
            </a:r>
            <a:r>
              <a:rPr kumimoji="1" lang="ko-KR" altLang="en-US" dirty="0" smtClean="0"/>
              <a:t>보다 더 전문적으로 문자열을 다룰 수 있는 모듈</a:t>
            </a:r>
            <a:endParaRPr kumimoji="1" lang="en-US" altLang="ko-KR" dirty="0" smtClean="0"/>
          </a:p>
          <a:p>
            <a:r>
              <a:rPr kumimoji="1" lang="ko-KR" altLang="en-US" dirty="0" smtClean="0"/>
              <a:t>문자열 내에서 패턴에 매칭되는 문자열을 추출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160589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mport re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677334" y="4057233"/>
            <a:ext cx="9317566" cy="255454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list = """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Primary email :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skyun.nam@gmail.com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Secondary email :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litmuscube@gmail.com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"""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result_list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(r"(\w+[\w\.]*)@(\w+[\w\.]*)\.([A-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Za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-z]+)", list)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 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result_list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 result in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result_list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(result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491298"/>
      </p:ext>
    </p:extLst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random </a:t>
            </a:r>
            <a:r>
              <a:rPr kumimoji="1" lang="ko-KR" altLang="en-US" sz="2400" dirty="0" smtClean="0"/>
              <a:t>모듈</a:t>
            </a:r>
            <a:r>
              <a:rPr kumimoji="1" lang="en-US" altLang="ko-KR" sz="2400" dirty="0" smtClean="0"/>
              <a:t> -</a:t>
            </a:r>
            <a:r>
              <a:rPr kumimoji="1" lang="ko-KR" altLang="en-US" sz="2400" dirty="0" smtClean="0"/>
              <a:t> 난수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3124200"/>
            <a:ext cx="8596668" cy="2917162"/>
          </a:xfrm>
        </p:spPr>
        <p:txBody>
          <a:bodyPr/>
          <a:lstStyle/>
          <a:p>
            <a:r>
              <a:rPr kumimoji="1" lang="ko-KR" altLang="en-US" dirty="0" smtClean="0"/>
              <a:t>임의로 특정 값을 선택해 제공하는 기능 </a:t>
            </a:r>
            <a:r>
              <a:rPr kumimoji="1" lang="mr-IN" altLang="ko-KR" dirty="0" smtClean="0"/>
              <a:t>–</a:t>
            </a:r>
            <a:r>
              <a:rPr kumimoji="1" lang="ko-KR" altLang="en-US" dirty="0" smtClean="0"/>
              <a:t> 주사위의 예</a:t>
            </a:r>
            <a:endParaRPr kumimoji="1" lang="en-US" altLang="ko-KR" dirty="0" smtClean="0"/>
          </a:p>
          <a:p>
            <a:r>
              <a:rPr kumimoji="1" lang="en-US" altLang="ko-KR" dirty="0" smtClean="0"/>
              <a:t>random </a:t>
            </a:r>
            <a:r>
              <a:rPr kumimoji="1" lang="ko-KR" altLang="en-US" dirty="0" smtClean="0"/>
              <a:t>모듈은 단순히 난수를 발생하는 것 이외에 다양한 기능을 제공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160589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mport random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190268"/>
              </p:ext>
            </p:extLst>
          </p:nvPr>
        </p:nvGraphicFramePr>
        <p:xfrm>
          <a:off x="677334" y="4109720"/>
          <a:ext cx="10046084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993"/>
                <a:gridCol w="637309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함수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random()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~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 사이의 난수를 발생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err="1" smtClean="0"/>
                        <a:t>randint</a:t>
                      </a:r>
                      <a:r>
                        <a:rPr lang="en-US" altLang="ko-KR" baseline="0" dirty="0" smtClean="0"/>
                        <a:t>(s, e)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 ~ e </a:t>
                      </a:r>
                      <a:r>
                        <a:rPr lang="ko-KR" altLang="en-US" dirty="0" smtClean="0"/>
                        <a:t>사이의 정수 난수를 발생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randrange</a:t>
                      </a:r>
                      <a:r>
                        <a:rPr lang="en-US" altLang="ko-KR" dirty="0" smtClean="0"/>
                        <a:t>([start,]</a:t>
                      </a:r>
                      <a:r>
                        <a:rPr lang="en-US" altLang="ko-KR" baseline="0" dirty="0" smtClean="0"/>
                        <a:t> stop[, step])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start, stop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간격 </a:t>
                      </a:r>
                      <a:r>
                        <a:rPr lang="en-US" altLang="ko-KR" baseline="0" dirty="0" smtClean="0"/>
                        <a:t>step </a:t>
                      </a:r>
                      <a:r>
                        <a:rPr lang="ko-KR" altLang="en-US" baseline="0" dirty="0" smtClean="0"/>
                        <a:t>사이의 수 중에서 난수를 발생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shuffle(</a:t>
                      </a:r>
                      <a:r>
                        <a:rPr lang="en-US" altLang="ko-KR" dirty="0" err="1" smtClean="0"/>
                        <a:t>seqvar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시퀀스 자료형을 섞음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choice(</a:t>
                      </a:r>
                      <a:r>
                        <a:rPr lang="en-US" altLang="ko-KR" dirty="0" err="1" smtClean="0"/>
                        <a:t>seqvar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시퀀스 자료형에서 아무 거나 하나를 뽑아줌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sample(</a:t>
                      </a:r>
                      <a:r>
                        <a:rPr lang="en-US" altLang="ko-KR" dirty="0" err="1" smtClean="0"/>
                        <a:t>seqvar</a:t>
                      </a:r>
                      <a:r>
                        <a:rPr lang="en-US" altLang="ko-KR" dirty="0" smtClean="0"/>
                        <a:t>, size)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시퀀스 자료형에서 </a:t>
                      </a:r>
                      <a:r>
                        <a:rPr lang="en-US" altLang="ko-KR" dirty="0" smtClean="0"/>
                        <a:t>size</a:t>
                      </a:r>
                      <a:r>
                        <a:rPr lang="ko-KR" altLang="en-US" dirty="0" smtClean="0"/>
                        <a:t>만큼의 값을 임의로 뽑아옴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449194"/>
      </p:ext>
    </p:extLst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여러가지 내장 모듈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random </a:t>
            </a:r>
            <a:r>
              <a:rPr kumimoji="1" lang="ko-KR" altLang="en-US" sz="2400" dirty="0" smtClean="0"/>
              <a:t>모듈</a:t>
            </a:r>
            <a:r>
              <a:rPr kumimoji="1" lang="en-US" altLang="ko-KR" sz="2400" dirty="0" smtClean="0"/>
              <a:t> -</a:t>
            </a:r>
            <a:r>
              <a:rPr kumimoji="1" lang="ko-KR" altLang="en-US" sz="2400" dirty="0" smtClean="0"/>
              <a:t> 난수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3124200"/>
            <a:ext cx="8596668" cy="2917162"/>
          </a:xfrm>
        </p:spPr>
        <p:txBody>
          <a:bodyPr/>
          <a:lstStyle/>
          <a:p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028236"/>
            <a:ext cx="9317566" cy="477053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random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random.random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# 0 ~ 1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사이의 난수를 발생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0.05414977057567982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random.randint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(1, 6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~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6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사이의 수 중에서 정수 난수를 발생 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random.randrange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(1, 100, 3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~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100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사이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간격의 수 중에서 난수 발생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40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seqvar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["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짬뽕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짜장면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짬짜면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"] 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random.shuffle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seqvar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시퀀스 자료형 섞기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seqvar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             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짬짜면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짜장면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짬뽕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random.choice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seqvar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시퀀스 자료형 중 임의로 한 개의 값 반환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짜장면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’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20884"/>
      </p:ext>
    </p:extLst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kumimoji="1" lang="ko-KR" altLang="en-US" dirty="0"/>
              <a:t>패키지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6069830" cy="3880773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모듈을 모아놓은 단위</a:t>
            </a:r>
            <a:endParaRPr kumimoji="1" lang="en-US" altLang="ko-KR" dirty="0"/>
          </a:p>
          <a:p>
            <a:r>
              <a:rPr kumimoji="1" lang="ko-KR" altLang="en-US" dirty="0"/>
              <a:t>관련된 여러 개의 모듈을 계층적인 디렉터리로 분류해서 저장하고 관리한다</a:t>
            </a:r>
            <a:endParaRPr kumimoji="1" lang="en-US" altLang="ko-KR" dirty="0"/>
          </a:p>
          <a:p>
            <a:r>
              <a:rPr kumimoji="1" lang="ko-KR" altLang="en-US" dirty="0" smtClean="0"/>
              <a:t>닷</a:t>
            </a:r>
            <a:r>
              <a:rPr kumimoji="1" lang="en-US" altLang="ko-KR" dirty="0" smtClean="0"/>
              <a:t>(.)</a:t>
            </a:r>
            <a:r>
              <a:rPr kumimoji="1" lang="ko-KR" altLang="en-US" dirty="0" smtClean="0"/>
              <a:t>을 이용하여 관리할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오른쪽 예제에서 </a:t>
            </a:r>
            <a:r>
              <a:rPr kumimoji="1" lang="en-US" altLang="ko-KR" dirty="0"/>
              <a:t>G</a:t>
            </a:r>
            <a:r>
              <a:rPr kumimoji="1" lang="en-US" altLang="ko-KR" dirty="0" smtClean="0"/>
              <a:t>ame, Sound, Image,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Level</a:t>
            </a:r>
            <a:r>
              <a:rPr kumimoji="1" lang="ko-KR" altLang="en-US" dirty="0" smtClean="0"/>
              <a:t>은 디렉토리이고 </a:t>
            </a:r>
            <a:r>
              <a:rPr kumimoji="1" lang="en-US" altLang="ko-KR" dirty="0" smtClean="0"/>
              <a:t>.</a:t>
            </a:r>
            <a:r>
              <a:rPr kumimoji="1" lang="en-US" altLang="ko-KR" dirty="0" err="1" smtClean="0"/>
              <a:t>py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파일이 파이썬 모듈이다</a:t>
            </a:r>
            <a:endParaRPr kumimoji="1" lang="en-US" altLang="ko-KR" dirty="0" smtClean="0"/>
          </a:p>
          <a:p>
            <a:r>
              <a:rPr kumimoji="1" lang="en-US" altLang="ko-KR" dirty="0" smtClean="0"/>
              <a:t>__</a:t>
            </a:r>
            <a:r>
              <a:rPr kumimoji="1" lang="en-US" altLang="ko-KR" dirty="0" err="1" smtClean="0"/>
              <a:t>init</a:t>
            </a:r>
            <a:r>
              <a:rPr kumimoji="1" lang="en-US" altLang="ko-KR" dirty="0" smtClean="0"/>
              <a:t>__.</a:t>
            </a:r>
            <a:r>
              <a:rPr kumimoji="1" lang="en-US" altLang="ko-KR" dirty="0" err="1" smtClean="0"/>
              <a:t>py</a:t>
            </a:r>
            <a:r>
              <a:rPr kumimoji="1" lang="ko-KR" altLang="en-US" dirty="0" smtClean="0"/>
              <a:t>는 패키지를 인식시켜주는 역할을 수행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dirty="0" smtClean="0"/>
              <a:t>-&gt;</a:t>
            </a:r>
            <a:r>
              <a:rPr kumimoji="1" lang="ko-KR" altLang="en-US" dirty="0" smtClean="0"/>
              <a:t> 특정 디렉토리가 패키지로 인식되기 위해 필요한 파일</a:t>
            </a:r>
            <a:endParaRPr kumimoji="1"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7690" y="2660073"/>
            <a:ext cx="4572624" cy="3381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10927"/>
      </p:ext>
    </p:extLst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클래스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4644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새로운 이름 공간을 지원하는 단위</a:t>
            </a:r>
            <a:r>
              <a:rPr kumimoji="1" lang="en-US" altLang="ko-KR" dirty="0" smtClean="0"/>
              <a:t>: </a:t>
            </a:r>
            <a:r>
              <a:rPr kumimoji="1" lang="ko-KR" altLang="en-US" dirty="0" smtClean="0"/>
              <a:t>데이터의 설계도</a:t>
            </a:r>
            <a:endParaRPr kumimoji="1" lang="en-US" altLang="ko-KR" dirty="0" smtClean="0"/>
          </a:p>
          <a:p>
            <a:r>
              <a:rPr kumimoji="1" lang="ko-KR" altLang="en-US" dirty="0" smtClean="0"/>
              <a:t>데이터와 데이터를 변경하는 함수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메서드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를 같은 공간 내에 작성</a:t>
            </a:r>
            <a:endParaRPr kumimoji="1" lang="en-US" altLang="ko-KR" dirty="0" smtClean="0"/>
          </a:p>
          <a:p>
            <a:r>
              <a:rPr kumimoji="1" lang="ko-KR" altLang="en-US" dirty="0" smtClean="0"/>
              <a:t>클래스를 정의하는 것은 새로운 자료형을 정의하는 것이고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인스턴스는 이 자료형의 객체를 생성하는 것이다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클래스와 인스턴스는 각자의 이름공간을 가지게 되며 유기적인 관계로 연결</a:t>
            </a:r>
            <a:endParaRPr kumimoji="1" lang="en-US" altLang="ko-KR" dirty="0" smtClean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303455"/>
            <a:ext cx="8596668" cy="255454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 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pass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print(type(s))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.__bases__)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s2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print(type(s2))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.__bases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540016"/>
      </p:ext>
    </p:extLst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용어 정리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364870"/>
              </p:ext>
            </p:extLst>
          </p:nvPr>
        </p:nvGraphicFramePr>
        <p:xfrm>
          <a:off x="677862" y="2160588"/>
          <a:ext cx="879744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9668"/>
                <a:gridCol w="7117773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용어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</a:t>
                      </a:r>
                      <a:r>
                        <a:rPr lang="en-US" altLang="ko-KR" dirty="0" smtClean="0"/>
                        <a:t>(Class)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class </a:t>
                      </a:r>
                      <a:r>
                        <a:rPr lang="ko-KR" altLang="en-US" dirty="0" smtClean="0"/>
                        <a:t>문으로 정의하며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ko-KR" altLang="en-US" dirty="0" smtClean="0"/>
                        <a:t> 멤버와 메서드를 가지는 객체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 객체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어떤 클래스를 구체적으로 가리킬 때 사용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인스턴스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클래스를 호출하여 만들어지는 객체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인스턴스 객체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인스턴스화 된 객체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멤버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</a:t>
                      </a:r>
                      <a:r>
                        <a:rPr lang="ko-KR" altLang="en-US" baseline="0" dirty="0" smtClean="0"/>
                        <a:t>가 갖는 변수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 내에 정의된 함수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속성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멤버 </a:t>
                      </a:r>
                      <a:r>
                        <a:rPr lang="en-US" altLang="ko-KR" dirty="0" smtClean="0"/>
                        <a:t>+</a:t>
                      </a:r>
                      <a:r>
                        <a:rPr lang="ko-KR" altLang="en-US" dirty="0" smtClean="0"/>
                        <a:t> 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상위클래스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기반 클래스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ko-KR" altLang="en-US" dirty="0" smtClean="0"/>
                        <a:t> 어떤 클래스의 상위에 있으며 여러 속성을 상속해준다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하위클래스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파생 클래스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ko-KR" altLang="en-US" dirty="0" smtClean="0"/>
                        <a:t> 상위 클래스로부터 여러 속성을 상속</a:t>
                      </a:r>
                      <a:r>
                        <a:rPr lang="ko-KR" altLang="en-US" baseline="0" dirty="0" smtClean="0"/>
                        <a:t> 받는다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5722079"/>
      </p:ext>
    </p:extLst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137" y="2159331"/>
            <a:ext cx="6466521" cy="375058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클래스 이용의 장점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r>
              <a:rPr kumimoji="1" lang="ko-KR" altLang="en-US" dirty="0" smtClean="0"/>
              <a:t>프로그램의 규모가 커졌을 때 의미 있는 집합체 단위로 프로그램을 정리할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설계도</a:t>
            </a:r>
            <a:r>
              <a:rPr kumimoji="1" lang="en-US" altLang="ko-KR" dirty="0" smtClean="0"/>
              <a:t>(Class)</a:t>
            </a:r>
            <a:r>
              <a:rPr kumimoji="1" lang="ko-KR" altLang="en-US" dirty="0" smtClean="0"/>
              <a:t>가 있으므로 인스턴스를 양산할 수 있다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5411371"/>
      </p:ext>
    </p:extLst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클래스의 생성과 메서드의 정의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160589"/>
            <a:ext cx="8596668" cy="353943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Point: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set_x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(self, x):    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x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get_x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(self):    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return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set_y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(self, y):    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y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get_y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(self):       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return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677334" y="6025739"/>
            <a:ext cx="481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/>
              <a:t>* </a:t>
            </a:r>
            <a:r>
              <a:rPr kumimoji="1" lang="ko-KR" altLang="en-US" dirty="0" smtClean="0"/>
              <a:t>인스턴스 메서드의 첫 번째 인자는 항상 </a:t>
            </a:r>
            <a:r>
              <a:rPr kumimoji="1" lang="en-US" altLang="ko-KR" dirty="0" smtClean="0"/>
              <a:t>self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9321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시작하기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소개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617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설치 요소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IDLE (Python GUI)</a:t>
            </a:r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315" y="2038019"/>
            <a:ext cx="4103687" cy="412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774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인스턴스 객체 생성과 메서드 호출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Bound Instance Method </a:t>
            </a:r>
            <a:r>
              <a:rPr kumimoji="1" lang="ko-KR" altLang="en-US" dirty="0" smtClean="0"/>
              <a:t>호출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59110"/>
            <a:ext cx="8596668" cy="353943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paint.py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 import Point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main():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bound_class_method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bound_class_method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Point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인스턴스 객체 생성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p.set_x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p.set_y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p.get_x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p.get_y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',')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__name__ == '__main__':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main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79134697"/>
      </p:ext>
    </p:extLst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인스턴스 객체 생성과 메서드 호출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Unbound Instance Method </a:t>
            </a:r>
            <a:r>
              <a:rPr kumimoji="1" lang="ko-KR" altLang="en-US" dirty="0" smtClean="0"/>
              <a:t>호출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참고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59110"/>
            <a:ext cx="8596668" cy="357020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paint.py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 import Point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main():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unbound_class_method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unbound_class_method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Point()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Point.set_x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10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객체를 첫 번째 인자에 할당하고 있음에 유의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Point.set_y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10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객체를 첫 번째 인자에 할당하고 있음에 유의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Point.get_x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Point.get_y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(p),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',')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 __name__ == '__main__':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main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363553475"/>
      </p:ext>
    </p:extLst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정적 메서드</a:t>
            </a:r>
            <a:r>
              <a:rPr kumimoji="1" lang="en-US" altLang="ko-KR" sz="2400" dirty="0" smtClean="0"/>
              <a:t>(static method)</a:t>
            </a:r>
            <a:r>
              <a:rPr kumimoji="1" lang="ko-KR" altLang="en-US" sz="2400" dirty="0" smtClean="0"/>
              <a:t>와 클래스 메서드</a:t>
            </a:r>
            <a:r>
              <a:rPr kumimoji="1" lang="en-US" altLang="ko-KR" sz="2400" dirty="0" smtClean="0"/>
              <a:t>(class method)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인스턴스 객체의 멤버에 접근할 필요가 없는 메서드</a:t>
            </a:r>
            <a:endParaRPr kumimoji="1" lang="en-US" altLang="ko-KR" dirty="0" smtClean="0"/>
          </a:p>
          <a:p>
            <a:r>
              <a:rPr kumimoji="1" lang="ko-KR" altLang="en-US" dirty="0" smtClean="0"/>
              <a:t>첫 번째 인자로 인스턴스 객체 참조값을 받지 않는 클래스 내에 정의된 메서드</a:t>
            </a:r>
            <a:endParaRPr kumimoji="1" lang="en-US" altLang="ko-KR" dirty="0" smtClean="0"/>
          </a:p>
          <a:p>
            <a:r>
              <a:rPr kumimoji="1" lang="en-US" altLang="ko-KR" dirty="0" smtClean="0"/>
              <a:t>Class </a:t>
            </a:r>
            <a:r>
              <a:rPr kumimoji="1" lang="ko-KR" altLang="en-US" dirty="0" smtClean="0"/>
              <a:t>메서드의 첫 번째 인자는 클래스 객체 참조를 위한 객체 참조값</a:t>
            </a:r>
            <a:endParaRPr kumimoji="1" lang="en-US" altLang="ko-KR" dirty="0" smtClean="0"/>
          </a:p>
          <a:p>
            <a:r>
              <a:rPr kumimoji="1" lang="en-US" altLang="ko-KR" dirty="0" smtClean="0"/>
              <a:t>@</a:t>
            </a:r>
            <a:r>
              <a:rPr kumimoji="1" lang="en-US" altLang="ko-KR" dirty="0" err="1" smtClean="0"/>
              <a:t>staticmethod</a:t>
            </a:r>
            <a:r>
              <a:rPr kumimoji="1" lang="en-US" altLang="ko-KR" dirty="0" smtClean="0"/>
              <a:t>, @</a:t>
            </a:r>
            <a:r>
              <a:rPr kumimoji="1" lang="en-US" altLang="ko-KR" dirty="0" err="1" smtClean="0"/>
              <a:t>classmethod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데코레이터로 손쉽게 구현 가능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811012"/>
            <a:ext cx="8596668" cy="304698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...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@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staticmethod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static_method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static_method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호출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@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class_method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):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=&gt;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클래스 참조를 위한 객체 참조값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class_method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호출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uk-UA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561605"/>
      </p:ext>
    </p:extLst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클래스 멤버와 인스턴스 멤버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30902217"/>
              </p:ext>
            </p:extLst>
          </p:nvPr>
        </p:nvGraphicFramePr>
        <p:xfrm>
          <a:off x="677863" y="2160588"/>
          <a:ext cx="859631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8833"/>
                <a:gridCol w="2690191"/>
                <a:gridCol w="386728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종류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이름 공간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공유 범위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 멤버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클래스 이름 공간 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모든 인스턴스 객체들에</a:t>
                      </a:r>
                      <a:r>
                        <a:rPr lang="ko-KR" altLang="en-US" baseline="0" dirty="0" smtClean="0"/>
                        <a:t> 공유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인스턴스 멤버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인스턴스 이름 공간 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개별 인스턴스 객체에서만 참조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873178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lass Point: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count_of_instance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0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set_x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(self, x):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x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178063" y="4606451"/>
            <a:ext cx="2704824" cy="403225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5"/>
          <p:cNvSpPr txBox="1">
            <a:spLocks noChangeArrowheads="1"/>
          </p:cNvSpPr>
          <p:nvPr/>
        </p:nvSpPr>
        <p:spPr bwMode="auto">
          <a:xfrm>
            <a:off x="4383616" y="4654075"/>
            <a:ext cx="1560513" cy="307975"/>
          </a:xfrm>
          <a:prstGeom prst="rect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1400">
                <a:solidFill>
                  <a:schemeClr val="bg1"/>
                </a:solidFill>
                <a:latin typeface="HY헤드라인M" charset="0"/>
                <a:ea typeface="HY헤드라인M" charset="0"/>
              </a:rPr>
              <a:t>클래스 멤버 정의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178063" y="5058018"/>
            <a:ext cx="2704824" cy="403225"/>
          </a:xfrm>
          <a:prstGeom prst="rect">
            <a:avLst/>
          </a:pr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5"/>
          <p:cNvSpPr txBox="1">
            <a:spLocks noChangeArrowheads="1"/>
          </p:cNvSpPr>
          <p:nvPr/>
        </p:nvSpPr>
        <p:spPr bwMode="auto">
          <a:xfrm>
            <a:off x="4383616" y="5087569"/>
            <a:ext cx="1710725" cy="307777"/>
          </a:xfrm>
          <a:prstGeom prst="rect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1400" dirty="0" smtClean="0">
                <a:solidFill>
                  <a:schemeClr val="bg1"/>
                </a:solidFill>
                <a:latin typeface="HY헤드라인M" charset="0"/>
                <a:ea typeface="HY헤드라인M" charset="0"/>
              </a:rPr>
              <a:t>인스턴스 </a:t>
            </a:r>
            <a:r>
              <a:rPr lang="ko-KR" altLang="en-US" sz="1400" dirty="0">
                <a:solidFill>
                  <a:schemeClr val="bg1"/>
                </a:solidFill>
                <a:latin typeface="HY헤드라인M" charset="0"/>
                <a:ea typeface="HY헤드라인M" charset="0"/>
              </a:rPr>
              <a:t>멤버 정의</a:t>
            </a:r>
          </a:p>
        </p:txBody>
      </p:sp>
    </p:spTree>
    <p:extLst>
      <p:ext uri="{BB962C8B-B14F-4D97-AF65-F5344CB8AC3E}">
        <p14:creationId xmlns:p14="http://schemas.microsoft.com/office/powerpoint/2010/main" val="600835795"/>
      </p:ext>
    </p:extLst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클래스 멤버와 인스턴스 멤버 접근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인스턴스 객체에서 참조하는 멤버의 객체를 찾는 순서는 아래와 같다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인스턴스 멤버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인스턴스 멤버가 없다면 클래스 멤버를 찾음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733038"/>
            <a:ext cx="11342388" cy="230832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test_member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Point()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Point.set_x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10)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Point.set_y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10)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('x={0}, y={1},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count_of_instance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={2}'.format(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p.count_of_instance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753058"/>
      </p:ext>
    </p:extLst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생성자와 소멸자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생성자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클래스가 인스턴스화 될 때 실행되는 내용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초기화</a:t>
            </a:r>
            <a:r>
              <a:rPr kumimoji="1" lang="en-US" altLang="ko-KR" dirty="0" smtClean="0"/>
              <a:t>.</a:t>
            </a:r>
          </a:p>
          <a:p>
            <a:pPr lvl="1"/>
            <a:r>
              <a:rPr kumimoji="1" lang="en-US" altLang="ko-KR" dirty="0" smtClean="0"/>
              <a:t>__</a:t>
            </a:r>
            <a:r>
              <a:rPr kumimoji="1" lang="en-US" altLang="ko-KR" dirty="0" err="1" smtClean="0"/>
              <a:t>init</a:t>
            </a:r>
            <a:r>
              <a:rPr kumimoji="1" lang="en-US" altLang="ko-KR" dirty="0" smtClean="0"/>
              <a:t>__ </a:t>
            </a:r>
            <a:r>
              <a:rPr kumimoji="1" lang="ko-KR" altLang="en-US" dirty="0" smtClean="0"/>
              <a:t>메서드 내에 작성</a:t>
            </a:r>
            <a:endParaRPr kumimoji="1" lang="en-US" altLang="ko-KR" dirty="0" smtClean="0"/>
          </a:p>
          <a:p>
            <a:r>
              <a:rPr kumimoji="1" lang="ko-KR" altLang="en-US" dirty="0" smtClean="0"/>
              <a:t>소멸자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클래스 인스턴스가 제거될 때 실행되는 내용</a:t>
            </a:r>
            <a:r>
              <a:rPr kumimoji="1" lang="en-US" altLang="ko-KR" dirty="0" smtClean="0"/>
              <a:t>.</a:t>
            </a:r>
          </a:p>
          <a:p>
            <a:pPr lvl="1"/>
            <a:r>
              <a:rPr kumimoji="1" lang="en-US" altLang="ko-KR" dirty="0" smtClean="0"/>
              <a:t>__del__ </a:t>
            </a:r>
            <a:r>
              <a:rPr kumimoji="1" lang="ko-KR" altLang="en-US" dirty="0" smtClean="0"/>
              <a:t>메서드 내에 작성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3811012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x=0, y=0):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x,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Point.count_of_instance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+= 1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__del__(self):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Point.count_of_instance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+= 1</a:t>
            </a:r>
          </a:p>
          <a:p>
            <a:r>
              <a:rPr lang="uk-UA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...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442947"/>
      </p:ext>
    </p:extLst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__</a:t>
            </a:r>
            <a:r>
              <a:rPr kumimoji="1" lang="en-US" altLang="ko-KR" sz="2400" dirty="0" err="1" smtClean="0"/>
              <a:t>str</a:t>
            </a:r>
            <a:r>
              <a:rPr kumimoji="1" lang="en-US" altLang="ko-KR" sz="2400" dirty="0" smtClean="0"/>
              <a:t>__ </a:t>
            </a:r>
            <a:r>
              <a:rPr kumimoji="1" lang="ko-KR" altLang="en-US" sz="2400" dirty="0" smtClean="0"/>
              <a:t>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객체를 문자열로 반환하는 함수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00591"/>
            <a:ext cx="8596668" cy="156966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"Point({0}, {1})".format(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uk-UA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...</a:t>
            </a:r>
            <a:endParaRPr lang="uk-UA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4572427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paint.py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test_to_string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Point()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print(p)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=&gt;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(0, 0)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93143"/>
      </p:ext>
    </p:extLst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__</a:t>
            </a:r>
            <a:r>
              <a:rPr kumimoji="1" lang="en-US" altLang="ko-KR" sz="2400" dirty="0" err="1" smtClean="0"/>
              <a:t>repr</a:t>
            </a:r>
            <a:r>
              <a:rPr kumimoji="1" lang="en-US" altLang="ko-KR" sz="2400" dirty="0" smtClean="0"/>
              <a:t>__ </a:t>
            </a:r>
            <a:r>
              <a:rPr kumimoji="1" lang="ko-KR" altLang="en-US" sz="2400" dirty="0" smtClean="0"/>
              <a:t>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__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__</a:t>
            </a:r>
            <a:r>
              <a:rPr kumimoji="1" lang="ko-KR" altLang="en-US" dirty="0" smtClean="0"/>
              <a:t>과 비슷하지만 </a:t>
            </a:r>
            <a:r>
              <a:rPr lang="en-US" altLang="ko-KR" dirty="0"/>
              <a:t>"</a:t>
            </a:r>
            <a:r>
              <a:rPr lang="ko-KR" altLang="en-US" dirty="0"/>
              <a:t>문자열로 객체를 다시 생성할 수 있기 </a:t>
            </a:r>
            <a:r>
              <a:rPr lang="ko-KR" altLang="en-US" dirty="0" smtClean="0"/>
              <a:t>위해</a:t>
            </a:r>
            <a:r>
              <a:rPr lang="en-US" altLang="ko-KR" dirty="0" smtClean="0"/>
              <a:t>”</a:t>
            </a:r>
            <a:r>
              <a:rPr lang="ko-KR" altLang="en-US" dirty="0" smtClean="0"/>
              <a:t> 사용</a:t>
            </a:r>
            <a:endParaRPr lang="en-US" altLang="ko-KR" dirty="0" smtClean="0"/>
          </a:p>
          <a:p>
            <a:r>
              <a:rPr kumimoji="1" lang="en-US" altLang="ko-KR" dirty="0" err="1" smtClean="0"/>
              <a:t>Eval</a:t>
            </a:r>
            <a:r>
              <a:rPr kumimoji="1" lang="ko-KR" altLang="en-US" dirty="0" smtClean="0"/>
              <a:t>을 수행하면 다시 그 해당 객체가 생성될 수 있어야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002767"/>
            <a:ext cx="8596668" cy="138499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uk-UA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repr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"\"Point({0}, {1})\"".format(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uk-UA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...</a:t>
            </a:r>
            <a:endParaRPr lang="uk-UA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4572427"/>
            <a:ext cx="8596668" cy="203132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paint.py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test_to_string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Point()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print(p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repr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p2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eval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repr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(p))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print(p2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10123908"/>
      </p:ext>
    </p:extLst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__</a:t>
            </a:r>
            <a:r>
              <a:rPr kumimoji="1" lang="en-US" altLang="ko-KR" sz="2400" dirty="0" err="1" smtClean="0"/>
              <a:t>str</a:t>
            </a:r>
            <a:r>
              <a:rPr kumimoji="1" lang="en-US" altLang="ko-KR" sz="2400" dirty="0" smtClean="0"/>
              <a:t>__ vs __</a:t>
            </a:r>
            <a:r>
              <a:rPr kumimoji="1" lang="en-US" altLang="ko-KR" sz="2400" dirty="0" err="1" smtClean="0"/>
              <a:t>repr</a:t>
            </a:r>
            <a:r>
              <a:rPr kumimoji="1" lang="en-US" altLang="ko-KR" sz="2400" dirty="0" smtClean="0"/>
              <a:t>__</a:t>
            </a:r>
            <a:endParaRPr kumimoji="1"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graphicFrame>
        <p:nvGraphicFramePr>
          <p:cNvPr id="7" name="내용 개체 틀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7911930"/>
              </p:ext>
            </p:extLst>
          </p:nvPr>
        </p:nvGraphicFramePr>
        <p:xfrm>
          <a:off x="677863" y="2160589"/>
          <a:ext cx="859613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3416"/>
                <a:gridCol w="2483885"/>
                <a:gridCol w="5158838"/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str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repr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비공식적 문자열 출력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공식적 문자열 출력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목적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사용자가 보기 쉽게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문자열로 객체를 다시 생성할 수 있도록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대상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사용자</a:t>
                      </a:r>
                      <a:r>
                        <a:rPr lang="en-US" altLang="ko-KR" dirty="0" smtClean="0"/>
                        <a:t>(End User)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개발자</a:t>
                      </a:r>
                      <a:r>
                        <a:rPr lang="en-US" altLang="ko-KR" dirty="0" smtClean="0"/>
                        <a:t>(Developer)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0707608"/>
      </p:ext>
    </p:extLst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연산자 재정의</a:t>
            </a:r>
            <a:r>
              <a:rPr kumimoji="1" lang="en-US" altLang="ko-KR" sz="2400" dirty="0" smtClean="0"/>
              <a:t>(Operator Overloading)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연산자에 대해 클래스에 새로운 동작을 정의하는 것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파이썬의 클래스는 새로운 데이터 형을 정의하는 것이므로 그에 상응하는 연산자의 재정의가 필요할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연산자가 정의되어 있지 않으면 </a:t>
            </a:r>
            <a:r>
              <a:rPr kumimoji="1" lang="en-US" altLang="ko-KR" dirty="0" err="1" smtClean="0"/>
              <a:t>TypeError</a:t>
            </a:r>
            <a:r>
              <a:rPr kumimoji="1" lang="ko-KR" altLang="en-US" dirty="0" smtClean="0"/>
              <a:t>가 발생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파이썬에서는 사용하는 거의 모든 연산에 대해 새롭게 정의할 수 있다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수치 연산자 오버로딩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역이항 연산자 오버로딩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확장 산술 연산자 오버로딩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비교 연산자 오버로딩</a:t>
            </a:r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27252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파이썬 </a:t>
            </a:r>
            <a:r>
              <a:rPr kumimoji="1" lang="ko-KR" altLang="en-US" dirty="0" smtClean="0"/>
              <a:t>설치 확인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실습</a:t>
            </a:r>
            <a:r>
              <a:rPr kumimoji="1" lang="en-US" altLang="ko-KR" dirty="0" smtClean="0"/>
              <a:t>: </a:t>
            </a:r>
            <a:r>
              <a:rPr kumimoji="1" lang="ko-KR" altLang="en-US" dirty="0" smtClean="0"/>
              <a:t>파이썬 버전 확인</a:t>
            </a:r>
            <a:endParaRPr kumimoji="1" lang="en-US" altLang="ko-KR" dirty="0" smtClean="0"/>
          </a:p>
          <a:p>
            <a:pPr lvl="1"/>
            <a:r>
              <a:rPr kumimoji="1" lang="en-US" altLang="ko-KR" dirty="0" err="1" smtClean="0"/>
              <a:t>cmd.exe</a:t>
            </a:r>
            <a:r>
              <a:rPr kumimoji="1" lang="ko-KR" altLang="en-US" dirty="0" smtClean="0"/>
              <a:t> 혹은 </a:t>
            </a:r>
            <a:r>
              <a:rPr kumimoji="1" lang="en-US" altLang="ko-KR" dirty="0" err="1" smtClean="0"/>
              <a:t>powershell</a:t>
            </a:r>
            <a:r>
              <a:rPr kumimoji="1" lang="ko-KR" altLang="en-US" dirty="0" smtClean="0"/>
              <a:t>에서 </a:t>
            </a:r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버전 확인 </a:t>
            </a:r>
            <a:r>
              <a:rPr kumimoji="1" lang="en-US" altLang="ko-KR" dirty="0" smtClean="0"/>
              <a:t>(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--version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옵션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실습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간단한 산술 연산 실행</a:t>
            </a:r>
            <a:endParaRPr kumimoji="1" lang="en-US" altLang="ko-KR" dirty="0"/>
          </a:p>
          <a:p>
            <a:pPr lvl="1"/>
            <a:r>
              <a:rPr kumimoji="1" lang="en-US" altLang="ko-KR" dirty="0" smtClean="0"/>
              <a:t>IDLE</a:t>
            </a:r>
            <a:r>
              <a:rPr kumimoji="1" lang="ko-KR" altLang="en-US" dirty="0" smtClean="0"/>
              <a:t>을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간단한 산술 계산 실행</a:t>
            </a:r>
            <a:endParaRPr kumimoji="1" lang="en-US" altLang="ko-KR" dirty="0" smtClean="0"/>
          </a:p>
          <a:p>
            <a:r>
              <a:rPr kumimoji="1" lang="ko-KR" altLang="en-US" dirty="0" smtClean="0"/>
              <a:t>실습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Python</a:t>
            </a:r>
            <a:r>
              <a:rPr kumimoji="1" lang="ko-KR" altLang="en-US" dirty="0" smtClean="0"/>
              <a:t>의 규약을 살펴보자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Python CLI</a:t>
            </a:r>
            <a:r>
              <a:rPr kumimoji="1" lang="ko-KR" altLang="en-US" dirty="0" smtClean="0"/>
              <a:t>에 다음 라인을 입력</a:t>
            </a:r>
            <a:endParaRPr kumimoji="1" lang="en-US" altLang="ko-KR" dirty="0" smtClean="0"/>
          </a:p>
          <a:p>
            <a:pPr lvl="2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4624388"/>
            <a:ext cx="8596668" cy="92333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this</a:t>
            </a:r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677334" y="6271551"/>
            <a:ext cx="3852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>
                <a:solidFill>
                  <a:srgbClr val="7030A0"/>
                </a:solidFill>
              </a:rPr>
              <a:t>import</a:t>
            </a:r>
            <a:r>
              <a:rPr kumimoji="1" lang="ko-KR" altLang="en-US" dirty="0" smtClean="0">
                <a:solidFill>
                  <a:srgbClr val="7030A0"/>
                </a:solidFill>
              </a:rPr>
              <a:t>문은 모듈편에서 자세히 설명</a:t>
            </a:r>
            <a:endParaRPr kumimoji="1"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77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수치 연산자 오버로딩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662372501"/>
              </p:ext>
            </p:extLst>
          </p:nvPr>
        </p:nvGraphicFramePr>
        <p:xfrm>
          <a:off x="677334" y="1930400"/>
          <a:ext cx="418306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 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__add__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__sub__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mul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//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floormod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__mod__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divmod</a:t>
                      </a:r>
                      <a:r>
                        <a:rPr lang="en-US" altLang="ko-KR" dirty="0" smtClean="0"/>
                        <a:t>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divmod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pow(), **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__pow__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&lt;&lt;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lshift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&amp;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__and__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^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xor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|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__or__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smtClean="0"/>
              <a:t>+ </a:t>
            </a:r>
            <a:r>
              <a:rPr kumimoji="1" lang="ko-KR" altLang="en-US" dirty="0" smtClean="0"/>
              <a:t>연산자 오버로딩 예제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5089970" y="2689721"/>
            <a:ext cx="6518596" cy="246221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s):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self.s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s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__add__(self,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self.s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other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short, ") + "You need Python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!")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819857"/>
      </p:ext>
    </p:extLst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역이행 연산자 오버로딩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26861561"/>
              </p:ext>
            </p:extLst>
          </p:nvPr>
        </p:nvGraphicFramePr>
        <p:xfrm>
          <a:off x="677334" y="1930400"/>
          <a:ext cx="418306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 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radd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rsub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rmul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//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rfloormod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divmod</a:t>
                      </a:r>
                      <a:r>
                        <a:rPr lang="en-US" altLang="ko-KR" dirty="0" smtClean="0"/>
                        <a:t>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rdivmod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pow(), **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rpow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&lt;&lt;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rlshift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rrshift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&amp;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__rand__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^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rxor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|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ror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smtClean="0"/>
              <a:t>+ </a:t>
            </a:r>
            <a:r>
              <a:rPr kumimoji="1" lang="ko-KR" altLang="en-US" dirty="0" smtClean="0"/>
              <a:t>역이행 연산자 오버로딩 예제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5089970" y="2689721"/>
            <a:ext cx="6518596" cy="332398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init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s):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self.s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s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__add__(self,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self.s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other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radd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self.s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short, ") 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MyString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("You need Python!"))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617300"/>
      </p:ext>
    </p:extLst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확장 산술 연산자 오버로딩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83571777"/>
              </p:ext>
            </p:extLst>
          </p:nvPr>
        </p:nvGraphicFramePr>
        <p:xfrm>
          <a:off x="677334" y="1930400"/>
          <a:ext cx="418306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 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+=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iadd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isub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</a:t>
                      </a:r>
                      <a:r>
                        <a:rPr lang="en-US" altLang="ko-KR" dirty="0" smtClean="0"/>
                        <a:t>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imul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//=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ifloormod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idiv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**=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ipow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&lt;&lt;=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ilshift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irshift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&amp;=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iand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^=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ixor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|=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ior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smtClean="0"/>
              <a:t>+=, -= </a:t>
            </a:r>
            <a:r>
              <a:rPr kumimoji="1" lang="ko-KR" altLang="en-US" dirty="0" smtClean="0"/>
              <a:t>연산자 오버로딩 예제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5089970" y="2689721"/>
            <a:ext cx="6518596" cy="138499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iadd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isub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other.y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5089970" y="4327138"/>
            <a:ext cx="6518596" cy="160043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(10, 10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(20, 15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(20, 15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__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iadd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메서드로 구현된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연산자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(30, 25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171807"/>
      </p:ext>
    </p:extLst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클래스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비교 연산자 오버로딩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3052216"/>
              </p:ext>
            </p:extLst>
          </p:nvPr>
        </p:nvGraphicFramePr>
        <p:xfrm>
          <a:off x="677334" y="1930400"/>
          <a:ext cx="418306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1531"/>
                <a:gridCol w="209153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 메서드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iadd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isub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imul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ifloormod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==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idiv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!=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__</a:t>
                      </a:r>
                      <a:r>
                        <a:rPr lang="en-US" altLang="ko-KR" dirty="0" err="1" smtClean="0"/>
                        <a:t>imod</a:t>
                      </a:r>
                      <a:r>
                        <a:rPr lang="en-US" altLang="ko-KR" dirty="0" smtClean="0"/>
                        <a:t>__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smtClean="0"/>
              <a:t>==, &lt;,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&gt; </a:t>
            </a:r>
            <a:r>
              <a:rPr kumimoji="1" lang="ko-KR" altLang="en-US" dirty="0" smtClean="0"/>
              <a:t>연산자 오버로딩 예제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5089970" y="2689721"/>
            <a:ext cx="6518596" cy="138499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in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point.py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iadd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isub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__(self, other):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    return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self.y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-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other.y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/>
          <p:cNvSpPr>
            <a:spLocks noChangeArrowheads="1"/>
          </p:cNvSpPr>
          <p:nvPr/>
        </p:nvSpPr>
        <p:spPr bwMode="auto">
          <a:xfrm>
            <a:off x="5089970" y="4327138"/>
            <a:ext cx="6518596" cy="160043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(10, 10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(20, 15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(20, 15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__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iadd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__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메서드로 구현된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+=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연산자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(30, 25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7481396"/>
      </p:ext>
    </p:extLst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예외처리 </a:t>
            </a:r>
            <a:r>
              <a:rPr kumimoji="1" lang="en-US" altLang="ko-KR" dirty="0" smtClean="0"/>
              <a:t>(Handling Exceptions)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3838103"/>
      </p:ext>
    </p:extLst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오류는 프로그램이 잘못 작동되는 것을 막기 위한 파이썬의 처리</a:t>
            </a:r>
            <a:endParaRPr kumimoji="1" lang="en-US" altLang="ko-KR" dirty="0" smtClean="0"/>
          </a:p>
          <a:p>
            <a:r>
              <a:rPr kumimoji="1" lang="ko-KR" altLang="en-US" dirty="0" smtClean="0"/>
              <a:t>이 오류를 회피하기 위한 동작을 예외 처리라 한다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75427"/>
            <a:ext cx="8596668" cy="267765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list = []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list[0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내부에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인덱스에 매칭되는 값이 없으므로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IndexError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발생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IndexError</a:t>
            </a:r>
            <a:r>
              <a:rPr lang="en-US" altLang="ko-KR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 list index out of range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text = "Try convert me to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number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(text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정수 형식의 문자열이 아니어서 변환이 불가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ValueError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ValueError</a:t>
            </a:r>
            <a:r>
              <a:rPr lang="en-US" altLang="ko-KR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 invalid literal for </a:t>
            </a:r>
            <a:r>
              <a:rPr lang="en-US" altLang="ko-KR" sz="1400" b="1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() with base 10: 'Try convert me to </a:t>
            </a:r>
            <a:r>
              <a:rPr lang="en-US" altLang="ko-KR" sz="14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’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result =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4/0 # 0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으로는 나눗셈을 할 수 없다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ZeroDivisonError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ZeroDivisionError</a:t>
            </a:r>
            <a:r>
              <a:rPr lang="en-US" altLang="ko-KR" sz="14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: division by </a:t>
            </a:r>
            <a:r>
              <a:rPr lang="en-US" altLang="ko-KR" sz="1400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zero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355229"/>
      </p:ext>
    </p:extLst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오류의 회피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except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오류 종류에 상관 없이 오류가 발생하면 </a:t>
            </a:r>
            <a:r>
              <a:rPr kumimoji="1" lang="en-US" altLang="ko-KR" dirty="0" smtClean="0"/>
              <a:t>except</a:t>
            </a:r>
            <a:r>
              <a:rPr kumimoji="1" lang="ko-KR" altLang="en-US" dirty="0" smtClean="0"/>
              <a:t> 블록을 수행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 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except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발생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ko-KR" altLang="mr-IN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smtClean="0">
                <a:latin typeface="Courier New" charset="0"/>
                <a:ea typeface="Courier New" charset="0"/>
                <a:cs typeface="Courier New" charset="0"/>
              </a:rPr>
              <a:t>ry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Error </a:t>
            </a:r>
            <a:r>
              <a:rPr lang="en-US" altLang="ko-KR" b="1" dirty="0" err="1" smtClean="0">
                <a:latin typeface="Courier New" charset="0"/>
                <a:ea typeface="Courier New" charset="0"/>
                <a:cs typeface="Courier New" charset="0"/>
              </a:rPr>
              <a:t>occured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30"/>
      </p:ext>
    </p:extLst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특정 오류의 회피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except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오류 종류에 상관 없이 오류가 발생하면 </a:t>
            </a:r>
            <a:r>
              <a:rPr kumimoji="1" lang="en-US" altLang="ko-KR" dirty="0" smtClean="0"/>
              <a:t>except</a:t>
            </a:r>
            <a:r>
              <a:rPr kumimoji="1" lang="ko-KR" altLang="en-US" dirty="0" smtClean="0"/>
              <a:t> 블록을 수행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 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xcept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ZeroDivisionError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발생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ko-KR" altLang="mr-IN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ry: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altLang="ko-KR" b="1" dirty="0" err="1" smtClean="0">
                <a:latin typeface="Courier New" charset="0"/>
                <a:ea typeface="Courier New" charset="0"/>
                <a:cs typeface="Courier New" charset="0"/>
              </a:rPr>
              <a:t>occured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4099384"/>
      </p:ext>
    </p:extLst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특정 오류의 회피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except</a:t>
            </a:r>
            <a:r>
              <a:rPr kumimoji="1" lang="en-US" altLang="ko-KR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오류 종류에 상관 없이 오류가 발생하면 </a:t>
            </a:r>
            <a:r>
              <a:rPr kumimoji="1" lang="en-US" altLang="ko-KR" dirty="0" smtClean="0"/>
              <a:t>except</a:t>
            </a:r>
            <a:r>
              <a:rPr kumimoji="1" lang="ko-KR" altLang="en-US" dirty="0" smtClean="0"/>
              <a:t> 블록을 수행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 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/ 0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xcept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ZeroDivisionError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발생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ko-KR" altLang="mr-IN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</a:t>
            </a:r>
            <a:r>
              <a:rPr lang="ko-KR" altLang="mr-IN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발생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ry: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altLang="ko-KR" b="1" dirty="0" err="1" smtClean="0">
                <a:latin typeface="Courier New" charset="0"/>
                <a:ea typeface="Courier New" charset="0"/>
                <a:cs typeface="Courier New" charset="0"/>
              </a:rPr>
              <a:t>occured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520912"/>
      </p:ext>
    </p:extLst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특정 오류의 회피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except</a:t>
            </a:r>
            <a:r>
              <a:rPr kumimoji="1" lang="en-US" altLang="ko-KR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>
                <a:solidFill>
                  <a:schemeClr val="bg1"/>
                </a:solidFill>
              </a:rPr>
              <a:t>오류 종류에 상관 없이 오류가 발생하면 </a:t>
            </a:r>
            <a:r>
              <a:rPr kumimoji="1" lang="en-US" altLang="ko-KR" dirty="0" smtClean="0">
                <a:solidFill>
                  <a:schemeClr val="bg1"/>
                </a:solidFill>
              </a:rPr>
              <a:t>except</a:t>
            </a:r>
            <a:r>
              <a:rPr kumimoji="1" lang="ko-KR" altLang="en-US" dirty="0" smtClean="0">
                <a:solidFill>
                  <a:schemeClr val="bg1"/>
                </a:solidFill>
              </a:rPr>
              <a:t> 블록을 수행</a:t>
            </a:r>
            <a:endParaRPr kumimoji="1" lang="en-US" altLang="ko-KR" dirty="0" smtClean="0">
              <a:solidFill>
                <a:schemeClr val="bg1"/>
              </a:solidFill>
            </a:endParaRPr>
          </a:p>
          <a:p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181588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try: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4 / 0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except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ZeroDivisionError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as e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발생한 오류의 정보를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에 담아 사용한다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print(e)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division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by zero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ry: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as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오류변수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altLang="ko-KR" b="1" dirty="0" err="1" smtClean="0">
                <a:latin typeface="Courier New" charset="0"/>
                <a:ea typeface="Courier New" charset="0"/>
                <a:cs typeface="Courier New" charset="0"/>
              </a:rPr>
              <a:t>occured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865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입출력 </a:t>
            </a:r>
            <a:r>
              <a:rPr kumimoji="1" lang="en-US" altLang="ko-KR" dirty="0" smtClean="0"/>
              <a:t>(I)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Console </a:t>
            </a:r>
            <a:r>
              <a:rPr kumimoji="1" lang="ko-KR" altLang="en-US" dirty="0" smtClean="0"/>
              <a:t>입출력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4991913"/>
      </p:ext>
    </p:extLst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except, else</a:t>
            </a:r>
            <a:r>
              <a:rPr kumimoji="1" lang="en-US" altLang="ko-KR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>
                <a:solidFill>
                  <a:schemeClr val="bg1"/>
                </a:solidFill>
              </a:rPr>
              <a:t>오류 종류에 상관 없이 오류가 발생하면 </a:t>
            </a:r>
            <a:r>
              <a:rPr kumimoji="1" lang="en-US" altLang="ko-KR" dirty="0" smtClean="0">
                <a:solidFill>
                  <a:schemeClr val="bg1"/>
                </a:solidFill>
              </a:rPr>
              <a:t>except</a:t>
            </a:r>
            <a:r>
              <a:rPr kumimoji="1" lang="ko-KR" altLang="en-US" dirty="0" smtClean="0">
                <a:solidFill>
                  <a:schemeClr val="bg1"/>
                </a:solidFill>
              </a:rPr>
              <a:t> 블록을 수행</a:t>
            </a:r>
            <a:endParaRPr kumimoji="1" lang="en-US" altLang="ko-KR" dirty="0" smtClean="0">
              <a:solidFill>
                <a:schemeClr val="bg1"/>
              </a:solidFill>
            </a:endParaRPr>
          </a:p>
          <a:p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209288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try: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f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open("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notexists.txt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 "r")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except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FileNotFoundException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as e: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else: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data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ry: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as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오류변수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occurred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lse: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예외가 발생하지 않은 경우 실행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546411"/>
      </p:ext>
    </p:extLst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예외 처리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try, finally</a:t>
            </a:r>
            <a:r>
              <a:rPr kumimoji="1" lang="en-US" altLang="ko-KR" dirty="0" smtClean="0"/>
              <a:t> 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>
                <a:solidFill>
                  <a:schemeClr val="bg1"/>
                </a:solidFill>
              </a:rPr>
              <a:t>오류 종류에 상관 없이 오류가 발생하면 </a:t>
            </a:r>
            <a:r>
              <a:rPr kumimoji="1" lang="en-US" altLang="ko-KR" dirty="0" smtClean="0">
                <a:solidFill>
                  <a:schemeClr val="bg1"/>
                </a:solidFill>
              </a:rPr>
              <a:t>except</a:t>
            </a:r>
            <a:r>
              <a:rPr kumimoji="1" lang="ko-KR" altLang="en-US" dirty="0" smtClean="0">
                <a:solidFill>
                  <a:schemeClr val="bg1"/>
                </a:solidFill>
              </a:rPr>
              <a:t> 블록을 수행</a:t>
            </a:r>
            <a:endParaRPr kumimoji="1" lang="en-US" altLang="ko-KR" dirty="0" smtClean="0">
              <a:solidFill>
                <a:schemeClr val="bg1"/>
              </a:solidFill>
            </a:endParaRPr>
          </a:p>
          <a:p>
            <a:endParaRPr kumimoji="1"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4225480"/>
            <a:ext cx="8596668" cy="166199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open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result.txt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f.read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finally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mr-IN" altLang="ko-KR" sz="14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f.close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오류 여부와 상관 없이 파일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close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작업을 수행한다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모서리가 둥근 직사각형 4"/>
          <p:cNvSpPr/>
          <p:nvPr/>
        </p:nvSpPr>
        <p:spPr bwMode="auto">
          <a:xfrm>
            <a:off x="677334" y="2121317"/>
            <a:ext cx="8596668" cy="187397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t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ry: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 # Do Something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xcept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as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오류변수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Do Something when {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발생오류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} occurred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inally:</a:t>
            </a: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b="1" dirty="0" smtClean="0">
                <a:latin typeface="Courier New" charset="0"/>
                <a:ea typeface="Courier New" charset="0"/>
                <a:cs typeface="Courier New" charset="0"/>
              </a:rPr>
              <a:t>예외 발생 여부와 상관 없이 마지막에 항상 수행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089443"/>
      </p:ext>
    </p:extLst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 smtClean="0"/>
              <a:t>Regular Expression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145284"/>
      </p:ext>
    </p:extLst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정규표현식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특정한 규칙을 가진 문자열의 집합을 표현하는데 사용하는 형식 언어</a:t>
            </a:r>
            <a:endParaRPr kumimoji="1" lang="en-US" altLang="ko-KR" dirty="0" smtClean="0"/>
          </a:p>
          <a:p>
            <a:r>
              <a:rPr kumimoji="1" lang="ko-KR" altLang="en-US" dirty="0" smtClean="0"/>
              <a:t>많은 텍스트 편집기와 프로그래밍 언어에서 문자열의 검색과 치환을 위해 널리 사용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4113502"/>
            <a:ext cx="3352800" cy="192786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4369137" y="5672030"/>
            <a:ext cx="29418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altLang="ko-KR">
                <a:latin typeface="Courier New" charset="0"/>
                <a:ea typeface="Courier New" charset="0"/>
                <a:cs typeface="Courier New" charset="0"/>
              </a:rPr>
              <a:t>(?:\.) {2,}(?=[A-Z])</a:t>
            </a:r>
            <a:endParaRPr lang="ko-KR" alt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4030134" y="4892766"/>
            <a:ext cx="4984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smtClean="0">
                <a:solidFill>
                  <a:srgbClr val="7030A0"/>
                </a:solidFill>
              </a:rPr>
              <a:t>노란 부분은 아래 정규식을 사용하여 매칭한 것</a:t>
            </a:r>
            <a:endParaRPr kumimoji="1" lang="ko-KR" altLang="en-US" b="1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910776"/>
      </p:ext>
    </p:extLst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사용 방법</a:t>
            </a:r>
            <a:endParaRPr kumimoji="1"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모듈 임포트 </a:t>
            </a:r>
            <a:endParaRPr kumimoji="1" lang="en-US" altLang="ko-KR" dirty="0" smtClean="0"/>
          </a:p>
          <a:p>
            <a:pPr lvl="1"/>
            <a:r>
              <a:rPr kumimoji="1" lang="en-US" altLang="ko-KR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mport re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 smtClean="0"/>
              <a:t>패턴 컴파일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예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p = </a:t>
            </a:r>
            <a:r>
              <a:rPr kumimoji="1" lang="en-US" altLang="ko-KR" dirty="0" err="1" smtClean="0">
                <a:latin typeface="Courier New" charset="0"/>
                <a:ea typeface="Courier New" charset="0"/>
                <a:cs typeface="Courier New" charset="0"/>
              </a:rPr>
              <a:t>re.compile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(r’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정규표현식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’)</a:t>
            </a:r>
          </a:p>
          <a:p>
            <a:r>
              <a:rPr kumimoji="1" lang="ko-KR" altLang="en-US" dirty="0" smtClean="0"/>
              <a:t>패턴 객체가 가지고 있는 메서드로 작업을 수행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3880209"/>
      </p:ext>
    </p:extLst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사용 방법</a:t>
            </a:r>
            <a:endParaRPr kumimoji="1"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첫 번째 방법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패턴 컴파일 후 매칭</a:t>
            </a:r>
            <a:endParaRPr kumimoji="1" lang="en-US" altLang="ko-KR" dirty="0" smtClean="0">
              <a:latin typeface="Courier New" charset="0"/>
              <a:ea typeface="Courier New" charset="0"/>
              <a:cs typeface="Courier New" charset="0"/>
            </a:endParaRPr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두 번째 방법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축약형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2715980"/>
            <a:ext cx="8596668" cy="138499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re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re.compile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(r'[a-z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]+')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패턴 컴파일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("python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패턴 객체의 메서드 수행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span=(0, 6), match='python'&gt;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4656366"/>
            <a:ext cx="8596668" cy="138499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source = "Life is too short, You need python"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(r"[a-z]+",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(r"[A-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Za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-z]+", source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컴파일과 매치를 한번에 한다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span=(0, 4), match='Life'&gt;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627886"/>
      </p:ext>
    </p:extLst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메타 문자</a:t>
            </a:r>
            <a:endParaRPr kumimoji="1"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>
          <a:xfrm>
            <a:off x="677334" y="3146467"/>
            <a:ext cx="4184035" cy="2894894"/>
          </a:xfrm>
        </p:spPr>
        <p:txBody>
          <a:bodyPr/>
          <a:lstStyle/>
          <a:p>
            <a:r>
              <a:rPr kumimoji="1" lang="ko-KR" altLang="en-US" dirty="0" smtClean="0"/>
              <a:t>모듈 임포트 </a:t>
            </a:r>
            <a:endParaRPr kumimoji="1" lang="en-US" altLang="ko-KR" dirty="0" smtClean="0"/>
          </a:p>
          <a:p>
            <a:pPr lvl="1"/>
            <a:r>
              <a:rPr kumimoji="1" lang="en-US" altLang="ko-KR" dirty="0"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mport re</a:t>
            </a:r>
          </a:p>
          <a:p>
            <a:r>
              <a:rPr kumimoji="1" lang="en-US" altLang="ko-KR" dirty="0"/>
              <a:t> </a:t>
            </a:r>
            <a:r>
              <a:rPr kumimoji="1" lang="ko-KR" altLang="en-US" dirty="0" smtClean="0"/>
              <a:t>패턴 컴파일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예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p = </a:t>
            </a:r>
            <a:r>
              <a:rPr kumimoji="1" lang="en-US" altLang="ko-KR" dirty="0" err="1" smtClean="0">
                <a:latin typeface="Courier New" charset="0"/>
                <a:ea typeface="Courier New" charset="0"/>
                <a:cs typeface="Courier New" charset="0"/>
              </a:rPr>
              <a:t>re.compile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(r’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정규표현식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’)</a:t>
            </a:r>
          </a:p>
          <a:p>
            <a:r>
              <a:rPr kumimoji="1" lang="ko-KR" altLang="en-US" dirty="0" smtClean="0"/>
              <a:t>패턴 객체가 가지고 있는 메서드로 작업을 수행</a:t>
            </a:r>
            <a:endParaRPr kumimoji="1" lang="ko-KR" altLang="en-US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424097587"/>
              </p:ext>
            </p:extLst>
          </p:nvPr>
        </p:nvGraphicFramePr>
        <p:xfrm>
          <a:off x="5089523" y="1690688"/>
          <a:ext cx="6797676" cy="4704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4277"/>
                <a:gridCol w="561339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메타 문자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 dirty="0">
                          <a:effectLst/>
                        </a:rPr>
                        <a:t>[ 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문자 클래스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.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dirty="0">
                          <a:effectLst/>
                        </a:rPr>
                        <a:t>\n</a:t>
                      </a:r>
                      <a:r>
                        <a:rPr lang="ko-KR" altLang="en-US" dirty="0">
                          <a:effectLst/>
                        </a:rPr>
                        <a:t>을 제외한 모든 문자와 매치 </a:t>
                      </a:r>
                      <a:r>
                        <a:rPr lang="en-US" altLang="ko-KR" dirty="0">
                          <a:effectLst/>
                        </a:rPr>
                        <a:t>(</a:t>
                      </a:r>
                      <a:r>
                        <a:rPr lang="ko-KR" altLang="en-US" dirty="0">
                          <a:effectLst/>
                        </a:rPr>
                        <a:t>점 하나는 글자 </a:t>
                      </a:r>
                      <a:r>
                        <a:rPr lang="ko-KR" altLang="en-US" dirty="0" smtClean="0">
                          <a:effectLst/>
                        </a:rPr>
                        <a:t>하나</a:t>
                      </a:r>
                      <a:r>
                        <a:rPr lang="en-US" altLang="ko-KR" dirty="0" smtClean="0">
                          <a:effectLst/>
                        </a:rPr>
                        <a:t>)</a:t>
                      </a:r>
                      <a:endParaRPr lang="en-US" altLang="ko-KR" dirty="0">
                        <a:effectLst/>
                      </a:endParaRP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*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dirty="0">
                          <a:effectLst/>
                        </a:rPr>
                        <a:t>0</a:t>
                      </a:r>
                      <a:r>
                        <a:rPr lang="ko-KR" altLang="en-US" dirty="0">
                          <a:effectLst/>
                        </a:rPr>
                        <a:t>회 이상 반복 </a:t>
                      </a:r>
                      <a:r>
                        <a:rPr lang="en-US" altLang="ko-KR" dirty="0" smtClean="0">
                          <a:effectLst/>
                        </a:rPr>
                        <a:t>(</a:t>
                      </a:r>
                      <a:r>
                        <a:rPr lang="ko-KR" altLang="en-US" dirty="0" smtClean="0">
                          <a:effectLst/>
                        </a:rPr>
                        <a:t>없어도 </a:t>
                      </a:r>
                      <a:r>
                        <a:rPr lang="ko-KR" altLang="en-US" dirty="0">
                          <a:effectLst/>
                        </a:rPr>
                        <a:t>상관 없음</a:t>
                      </a:r>
                      <a:r>
                        <a:rPr lang="en-US" altLang="ko-KR" dirty="0">
                          <a:effectLst/>
                        </a:rPr>
                        <a:t>)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+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>
                          <a:effectLst/>
                        </a:rPr>
                        <a:t>1</a:t>
                      </a:r>
                      <a:r>
                        <a:rPr lang="ko-KR" altLang="en-US">
                          <a:effectLst/>
                        </a:rPr>
                        <a:t>회 이상 반복 </a:t>
                      </a:r>
                      <a:r>
                        <a:rPr lang="en-US" altLang="ko-KR">
                          <a:effectLst/>
                        </a:rPr>
                        <a:t>(</a:t>
                      </a:r>
                      <a:r>
                        <a:rPr lang="ko-KR" altLang="en-US">
                          <a:effectLst/>
                        </a:rPr>
                        <a:t>무조건 한번 이상 등장해야 함</a:t>
                      </a:r>
                      <a:r>
                        <a:rPr lang="en-US" altLang="ko-KR">
                          <a:effectLst/>
                        </a:rPr>
                        <a:t>)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l-PL">
                          <a:effectLst/>
                        </a:rPr>
                        <a:t>{m, n}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>
                          <a:effectLst/>
                        </a:rPr>
                        <a:t>m</a:t>
                      </a:r>
                      <a:r>
                        <a:rPr lang="ko-KR" altLang="en-US">
                          <a:effectLst/>
                        </a:rPr>
                        <a:t>회 이상 </a:t>
                      </a:r>
                      <a:r>
                        <a:rPr lang="en-US" altLang="ko-KR">
                          <a:effectLst/>
                        </a:rPr>
                        <a:t>n</a:t>
                      </a:r>
                      <a:r>
                        <a:rPr lang="ko-KR" altLang="en-US">
                          <a:effectLst/>
                        </a:rPr>
                        <a:t>회 이하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effectLst/>
                        </a:rPr>
                        <a:t>|</a:t>
                      </a:r>
                      <a:endParaRPr lang="en-US" altLang="ko-KR" dirty="0"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>
                          <a:effectLst/>
                        </a:rPr>
                        <a:t>or </a:t>
                      </a:r>
                      <a:r>
                        <a:rPr lang="ko-KR" altLang="en-US">
                          <a:effectLst/>
                        </a:rPr>
                        <a:t>조건식을 의미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^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문자열의 시작 의미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$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문자열의 끝을 의미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?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>
                          <a:effectLst/>
                        </a:rPr>
                        <a:t>0</a:t>
                      </a:r>
                      <a:r>
                        <a:rPr lang="ko-KR" altLang="en-US">
                          <a:effectLst/>
                        </a:rPr>
                        <a:t>회 이상 </a:t>
                      </a:r>
                      <a:r>
                        <a:rPr lang="en-US" altLang="ko-KR">
                          <a:effectLst/>
                        </a:rPr>
                        <a:t>1</a:t>
                      </a:r>
                      <a:r>
                        <a:rPr lang="ko-KR" altLang="en-US">
                          <a:effectLst/>
                        </a:rPr>
                        <a:t>회 이하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\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dirty="0">
                          <a:effectLst/>
                        </a:rPr>
                        <a:t>이스케이프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또는 메타 문자를 일반 문자로 인식하게 </a:t>
                      </a:r>
                      <a:r>
                        <a:rPr lang="ko-KR" altLang="en-US" dirty="0" smtClean="0">
                          <a:effectLst/>
                        </a:rPr>
                        <a:t>한다 </a:t>
                      </a:r>
                      <a:r>
                        <a:rPr lang="en-US" altLang="ko-KR" dirty="0" smtClean="0">
                          <a:effectLst/>
                        </a:rPr>
                        <a:t>(</a:t>
                      </a:r>
                      <a:r>
                        <a:rPr lang="ko-KR" altLang="en-US" dirty="0" smtClean="0">
                          <a:effectLst/>
                        </a:rPr>
                        <a:t>예</a:t>
                      </a:r>
                      <a:r>
                        <a:rPr lang="en-US" altLang="ko-KR" dirty="0" smtClean="0">
                          <a:effectLst/>
                        </a:rPr>
                        <a:t>:</a:t>
                      </a:r>
                      <a:r>
                        <a:rPr lang="ko-KR" altLang="en-US" dirty="0" smtClean="0">
                          <a:effectLst/>
                        </a:rPr>
                        <a:t> </a:t>
                      </a:r>
                      <a:r>
                        <a:rPr lang="en-US" altLang="ko-KR" dirty="0" smtClean="0">
                          <a:effectLst/>
                        </a:rPr>
                        <a:t>\\)</a:t>
                      </a:r>
                      <a:endParaRPr lang="ko-KR" altLang="en-US" dirty="0">
                        <a:effectLst/>
                      </a:endParaRP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( )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dirty="0">
                          <a:effectLst/>
                        </a:rPr>
                        <a:t>그룹핑</a:t>
                      </a:r>
                      <a:r>
                        <a:rPr lang="en-US" altLang="ko-KR" dirty="0">
                          <a:effectLst/>
                        </a:rPr>
                        <a:t>, </a:t>
                      </a:r>
                      <a:r>
                        <a:rPr lang="ko-KR" altLang="en-US" dirty="0">
                          <a:effectLst/>
                        </a:rPr>
                        <a:t>추출할 패턴을 지정한다</a:t>
                      </a:r>
                      <a:r>
                        <a:rPr lang="en-US" altLang="ko-KR" dirty="0">
                          <a:effectLst/>
                        </a:rPr>
                        <a:t>.</a:t>
                      </a:r>
                    </a:p>
                  </a:txBody>
                  <a:tcPr marL="82550" marR="82550" marT="38100" marB="38100" anchor="ctr"/>
                </a:tc>
              </a:tr>
            </a:tbl>
          </a:graphicData>
        </a:graphic>
      </p:graphicFrame>
      <p:sp>
        <p:nvSpPr>
          <p:cNvPr id="4" name="모서리가 둥근 직사각형 3"/>
          <p:cNvSpPr/>
          <p:nvPr/>
        </p:nvSpPr>
        <p:spPr bwMode="auto">
          <a:xfrm>
            <a:off x="677334" y="2121317"/>
            <a:ext cx="4184035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r>
              <a:rPr lang="de-DE" altLang="ko-KR" dirty="0" smtClean="0"/>
              <a:t>.</a:t>
            </a:r>
            <a:r>
              <a:rPr lang="de-DE" altLang="ko-KR" dirty="0"/>
              <a:t> ^ $ + ? { } [ ] \ | ( )</a:t>
            </a: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263652"/>
      </p:ext>
    </p:extLst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메타 문자 </a:t>
            </a:r>
            <a:r>
              <a:rPr kumimoji="1" lang="en-US" altLang="ko-KR" sz="2400" dirty="0" smtClean="0"/>
              <a:t>[],</a:t>
            </a:r>
            <a:r>
              <a:rPr kumimoji="1" lang="ko-KR" altLang="en-US" sz="2400" dirty="0" smtClean="0"/>
              <a:t>  </a:t>
            </a:r>
            <a:r>
              <a:rPr kumimoji="1" lang="en-US" altLang="ko-KR" sz="2400" dirty="0" smtClean="0"/>
              <a:t>dot(.)</a:t>
            </a:r>
            <a:endParaRPr kumimoji="1"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half" idx="1"/>
          </p:nvPr>
        </p:nvSpPr>
        <p:spPr>
          <a:xfrm>
            <a:off x="677334" y="1930400"/>
            <a:ext cx="4184035" cy="4110961"/>
          </a:xfrm>
        </p:spPr>
        <p:txBody>
          <a:bodyPr/>
          <a:lstStyle/>
          <a:p>
            <a:r>
              <a:rPr kumimoji="1" lang="en-US" altLang="ko-KR" dirty="0" smtClean="0"/>
              <a:t>[]</a:t>
            </a:r>
            <a:r>
              <a:rPr kumimoji="1" lang="ko-KR" altLang="en-US" dirty="0" smtClean="0"/>
              <a:t> 안에는 무엇이든 들어갈 수 있다 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단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,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 대소문자를 구분한다</a:t>
            </a:r>
            <a:endParaRPr kumimoji="1" lang="en-US" altLang="ko-KR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kumimoji="1" lang="ko-KR" altLang="en-US" dirty="0" smtClean="0"/>
              <a:t>내용은 </a:t>
            </a:r>
            <a:r>
              <a:rPr kumimoji="1" lang="en-US" altLang="ko-KR" dirty="0" smtClean="0"/>
              <a:t>or</a:t>
            </a:r>
            <a:r>
              <a:rPr kumimoji="1" lang="ko-KR" altLang="en-US" dirty="0" smtClean="0"/>
              <a:t> 로 연결된다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하이픈</a:t>
            </a:r>
            <a:r>
              <a:rPr kumimoji="1" lang="en-US" altLang="ko-KR" dirty="0" smtClean="0"/>
              <a:t>(-)</a:t>
            </a:r>
            <a:r>
              <a:rPr kumimoji="1" lang="ko-KR" altLang="en-US" dirty="0" smtClean="0"/>
              <a:t>으로 연결할 수 있다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[a-z]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는 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부터 </a:t>
            </a:r>
            <a:r>
              <a:rPr kumimoji="1" lang="en-US" altLang="ko-KR" dirty="0" smtClean="0">
                <a:latin typeface="Courier New" charset="0"/>
                <a:ea typeface="Courier New" charset="0"/>
                <a:cs typeface="Courier New" charset="0"/>
              </a:rPr>
              <a:t>z</a:t>
            </a:r>
            <a:r>
              <a:rPr kumimoji="1" lang="ko-KR" altLang="en-US" dirty="0" smtClean="0">
                <a:latin typeface="Courier New" charset="0"/>
                <a:ea typeface="Courier New" charset="0"/>
                <a:cs typeface="Courier New" charset="0"/>
              </a:rPr>
              <a:t>까지를 의미</a:t>
            </a:r>
            <a:endParaRPr kumimoji="1" lang="en-US" altLang="ko-KR" dirty="0" smtClean="0">
              <a:latin typeface="Courier New" charset="0"/>
              <a:ea typeface="Courier New" charset="0"/>
              <a:cs typeface="Courier New" charset="0"/>
            </a:endParaRPr>
          </a:p>
          <a:p>
            <a:r>
              <a:rPr kumimoji="1" lang="en-US" altLang="ko-KR" dirty="0" smtClean="0"/>
              <a:t>[</a:t>
            </a:r>
            <a:r>
              <a:rPr kumimoji="1" lang="en-US" altLang="ko-KR" dirty="0" err="1" smtClean="0"/>
              <a:t>abc</a:t>
            </a:r>
            <a:r>
              <a:rPr kumimoji="1" lang="en-US" altLang="ko-KR" dirty="0" smtClean="0"/>
              <a:t>]</a:t>
            </a:r>
            <a:r>
              <a:rPr kumimoji="1" lang="ko-KR" altLang="en-US" dirty="0" smtClean="0"/>
              <a:t> 라면 </a:t>
            </a:r>
            <a:r>
              <a:rPr kumimoji="1" lang="en-US" altLang="ko-KR" dirty="0" smtClean="0"/>
              <a:t>‘a, b, c’ </a:t>
            </a:r>
            <a:r>
              <a:rPr kumimoji="1" lang="ko-KR" altLang="en-US" dirty="0" smtClean="0"/>
              <a:t>중에서 한 개의 문자와 매칭된다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 smtClean="0"/>
              <a:t>도트 하나는 문자 하나를 의미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문자는 숫자</a:t>
            </a:r>
            <a:r>
              <a:rPr kumimoji="1" lang="en-US" altLang="ko-KR" dirty="0" smtClean="0"/>
              <a:t>(0-9)</a:t>
            </a:r>
            <a:r>
              <a:rPr kumimoji="1" lang="ko-KR" altLang="en-US" dirty="0" smtClean="0"/>
              <a:t>나 특수문자</a:t>
            </a:r>
            <a:r>
              <a:rPr kumimoji="1" lang="en-US" altLang="ko-KR" dirty="0" smtClean="0"/>
              <a:t>(!@#$%^&amp;</a:t>
            </a:r>
            <a:r>
              <a:rPr kumimoji="1" lang="ko-KR" altLang="en-US" dirty="0" smtClean="0"/>
              <a:t> 등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를 포함한다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0890328"/>
      </p:ext>
    </p:extLst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축약 문자 클래스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96284215"/>
              </p:ext>
            </p:extLst>
          </p:nvPr>
        </p:nvGraphicFramePr>
        <p:xfrm>
          <a:off x="677692" y="3971100"/>
          <a:ext cx="8596310" cy="2316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19262"/>
                <a:gridCol w="1719262"/>
                <a:gridCol w="1719262"/>
                <a:gridCol w="1719262"/>
                <a:gridCol w="1719262"/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숫자</a:t>
                      </a:r>
                      <a:endParaRPr lang="en-US" altLang="ko-KR" sz="1600" dirty="0" smtClean="0"/>
                    </a:p>
                    <a:p>
                      <a:pPr algn="ctr" latinLnBrk="1"/>
                      <a:r>
                        <a:rPr lang="en-US" altLang="ko-KR" sz="1600" dirty="0" smtClean="0"/>
                        <a:t>(0,</a:t>
                      </a:r>
                      <a:r>
                        <a:rPr lang="ko-KR" altLang="en-US" sz="1600" dirty="0" smtClean="0"/>
                        <a:t> </a:t>
                      </a:r>
                      <a:r>
                        <a:rPr lang="en-US" altLang="ko-KR" sz="1600" dirty="0" smtClean="0"/>
                        <a:t>1,</a:t>
                      </a:r>
                      <a:r>
                        <a:rPr lang="ko-KR" altLang="en-US" sz="1600" dirty="0" smtClean="0"/>
                        <a:t> </a:t>
                      </a:r>
                      <a:r>
                        <a:rPr lang="en-US" altLang="ko-KR" sz="1600" dirty="0" smtClean="0"/>
                        <a:t>2,</a:t>
                      </a:r>
                      <a:r>
                        <a:rPr lang="ko-KR" altLang="en-US" sz="1600" dirty="0" smtClean="0"/>
                        <a:t> </a:t>
                      </a:r>
                      <a:r>
                        <a:rPr lang="mr-IN" altLang="ko-KR" sz="1600" dirty="0" smtClean="0"/>
                        <a:t>…</a:t>
                      </a:r>
                      <a:r>
                        <a:rPr lang="en-US" altLang="ko-KR" sz="1600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문자</a:t>
                      </a:r>
                      <a:endParaRPr lang="en-US" altLang="ko-KR" sz="1600" dirty="0" smtClean="0"/>
                    </a:p>
                    <a:p>
                      <a:pPr algn="ctr" latinLnBrk="1"/>
                      <a:r>
                        <a:rPr lang="en-US" altLang="ko-KR" sz="1600" dirty="0" smtClean="0"/>
                        <a:t>(a</a:t>
                      </a:r>
                      <a:r>
                        <a:rPr lang="en-US" altLang="ko-KR" sz="1600" baseline="0" dirty="0" smtClean="0"/>
                        <a:t>, b, c, </a:t>
                      </a:r>
                      <a:r>
                        <a:rPr lang="mr-IN" altLang="ko-KR" sz="1600" baseline="0" dirty="0" smtClean="0"/>
                        <a:t>…</a:t>
                      </a:r>
                      <a:r>
                        <a:rPr lang="en-US" altLang="ko-KR" sz="1600" baseline="0" dirty="0" smtClean="0"/>
                        <a:t>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특수문자</a:t>
                      </a:r>
                      <a:endParaRPr lang="en-US" altLang="ko-KR" sz="1600" dirty="0" smtClean="0"/>
                    </a:p>
                    <a:p>
                      <a:pPr algn="ctr" latinLnBrk="1"/>
                      <a:r>
                        <a:rPr lang="en-US" altLang="ko-KR" sz="1600" dirty="0" smtClean="0"/>
                        <a:t>(!,</a:t>
                      </a:r>
                      <a:r>
                        <a:rPr lang="ko-KR" altLang="en-US" sz="1600" dirty="0" smtClean="0"/>
                        <a:t> </a:t>
                      </a:r>
                      <a:r>
                        <a:rPr lang="en-US" altLang="ko-KR" sz="1600" dirty="0" smtClean="0"/>
                        <a:t>%,</a:t>
                      </a:r>
                      <a:r>
                        <a:rPr lang="ko-KR" altLang="en-US" sz="1600" dirty="0" smtClean="0"/>
                        <a:t> </a:t>
                      </a:r>
                      <a:r>
                        <a:rPr lang="en-US" altLang="ko-KR" sz="1600" dirty="0" smtClean="0"/>
                        <a:t>$,</a:t>
                      </a:r>
                      <a:r>
                        <a:rPr lang="ko-KR" altLang="en-US" sz="1600" baseline="0" dirty="0" smtClean="0"/>
                        <a:t> </a:t>
                      </a:r>
                      <a:r>
                        <a:rPr lang="mr-IN" altLang="ko-KR" sz="1600" baseline="0" dirty="0" smtClean="0"/>
                        <a:t>…</a:t>
                      </a:r>
                      <a:r>
                        <a:rPr lang="en-US" altLang="ko-KR" sz="1600" baseline="0" dirty="0" smtClean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화이트 스페이스</a:t>
                      </a:r>
                      <a:endParaRPr lang="en-US" altLang="ko-KR" sz="1600" dirty="0" smtClean="0"/>
                    </a:p>
                    <a:p>
                      <a:pPr algn="ctr" latinLnBrk="1"/>
                      <a:r>
                        <a:rPr lang="en-US" altLang="ko-KR" sz="1600" dirty="0" smtClean="0"/>
                        <a:t>(\n, \t,</a:t>
                      </a:r>
                      <a:r>
                        <a:rPr lang="en-US" altLang="ko-KR" sz="1600" baseline="0" dirty="0" smtClean="0"/>
                        <a:t> \b)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모서리가 둥근 직사각형 5"/>
          <p:cNvSpPr/>
          <p:nvPr/>
        </p:nvSpPr>
        <p:spPr>
          <a:xfrm>
            <a:off x="2438229" y="3982212"/>
            <a:ext cx="1663700" cy="558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mtClean="0"/>
              <a:t>\d</a:t>
            </a:r>
            <a:endParaRPr kumimoji="1"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5867353" y="3953828"/>
            <a:ext cx="1663700" cy="173386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\S</a:t>
            </a:r>
            <a:endParaRPr kumimoji="1"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4143647" y="3982212"/>
            <a:ext cx="1663700" cy="11384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\w</a:t>
            </a:r>
            <a:endParaRPr kumimoji="1"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152198" y="5156836"/>
            <a:ext cx="1663700" cy="113842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mtClean="0"/>
              <a:t>\W</a:t>
            </a:r>
            <a:endParaRPr kumimoji="1"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7576435" y="4541012"/>
            <a:ext cx="1663700" cy="173386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\D</a:t>
            </a:r>
            <a:endParaRPr kumimoji="1"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2437043" y="5716080"/>
            <a:ext cx="1663700" cy="558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 smtClean="0"/>
              <a:t>\</a:t>
            </a:r>
            <a:endParaRPr kumimoji="1" lang="ko-KR" altLang="en-US" dirty="0"/>
          </a:p>
        </p:txBody>
      </p:sp>
      <p:sp>
        <p:nvSpPr>
          <p:cNvPr id="16" name="텍스트 상자 15"/>
          <p:cNvSpPr txBox="1"/>
          <p:nvPr/>
        </p:nvSpPr>
        <p:spPr>
          <a:xfrm>
            <a:off x="677334" y="2295782"/>
            <a:ext cx="43636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smtClean="0">
                <a:solidFill>
                  <a:srgbClr val="7030A0"/>
                </a:solidFill>
              </a:rPr>
              <a:t>보통 알파벳 표현을 위해 </a:t>
            </a:r>
            <a:r>
              <a:rPr kumimoji="1" lang="en-US" altLang="ko-KR" dirty="0" smtClean="0">
                <a:solidFill>
                  <a:srgbClr val="7030A0"/>
                </a:solidFill>
              </a:rPr>
              <a:t>[a-</a:t>
            </a:r>
            <a:r>
              <a:rPr kumimoji="1" lang="en-US" altLang="ko-KR" dirty="0" err="1" smtClean="0">
                <a:solidFill>
                  <a:srgbClr val="7030A0"/>
                </a:solidFill>
              </a:rPr>
              <a:t>zA</a:t>
            </a:r>
            <a:r>
              <a:rPr kumimoji="1" lang="en-US" altLang="ko-KR" dirty="0" smtClean="0">
                <a:solidFill>
                  <a:srgbClr val="7030A0"/>
                </a:solidFill>
              </a:rPr>
              <a:t>-Z]</a:t>
            </a:r>
            <a:r>
              <a:rPr kumimoji="1" lang="ko-KR" altLang="en-US" dirty="0" smtClean="0">
                <a:solidFill>
                  <a:srgbClr val="7030A0"/>
                </a:solidFill>
              </a:rPr>
              <a:t>를 사용</a:t>
            </a:r>
            <a:endParaRPr kumimoji="1" lang="en-US" altLang="ko-KR" dirty="0" smtClean="0">
              <a:solidFill>
                <a:srgbClr val="7030A0"/>
              </a:solidFill>
            </a:endParaRPr>
          </a:p>
          <a:p>
            <a:r>
              <a:rPr kumimoji="1" lang="ko-KR" altLang="en-US" dirty="0" smtClean="0">
                <a:solidFill>
                  <a:srgbClr val="7030A0"/>
                </a:solidFill>
              </a:rPr>
              <a:t>숫자 표현을 위해 </a:t>
            </a:r>
            <a:r>
              <a:rPr kumimoji="1" lang="en-US" altLang="ko-KR" dirty="0" smtClean="0">
                <a:solidFill>
                  <a:srgbClr val="7030A0"/>
                </a:solidFill>
              </a:rPr>
              <a:t>[0-9] </a:t>
            </a:r>
            <a:r>
              <a:rPr kumimoji="1" lang="ko-KR" altLang="en-US" dirty="0" smtClean="0">
                <a:solidFill>
                  <a:srgbClr val="7030A0"/>
                </a:solidFill>
              </a:rPr>
              <a:t>사용</a:t>
            </a:r>
            <a:endParaRPr kumimoji="1" lang="ko-KR" altLang="en-US" dirty="0">
              <a:solidFill>
                <a:srgbClr val="7030A0"/>
              </a:solidFill>
            </a:endParaRPr>
          </a:p>
        </p:txBody>
      </p:sp>
      <p:sp>
        <p:nvSpPr>
          <p:cNvPr id="17" name="텍스트 상자 16"/>
          <p:cNvSpPr txBox="1"/>
          <p:nvPr/>
        </p:nvSpPr>
        <p:spPr>
          <a:xfrm>
            <a:off x="4975497" y="3118637"/>
            <a:ext cx="4060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mtClean="0">
                <a:solidFill>
                  <a:srgbClr val="7030A0"/>
                </a:solidFill>
              </a:rPr>
              <a:t>자주 쓰는 조합을 한 글자로 줄여 제공</a:t>
            </a:r>
            <a:endParaRPr kumimoji="1" lang="ko-KR" altLang="en-US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1315868"/>
      </p:ext>
    </p:extLst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파이썬 정규표현식</a:t>
            </a:r>
            <a:r>
              <a:rPr kumimoji="1" lang="en-US" altLang="ko-KR" dirty="0"/>
              <a:t/>
            </a:r>
            <a:br>
              <a:rPr kumimoji="1" lang="en-US" altLang="ko-KR" dirty="0"/>
            </a:br>
            <a:r>
              <a:rPr kumimoji="1" lang="en-US" altLang="ko-KR" sz="2400" dirty="0"/>
              <a:t>: </a:t>
            </a:r>
            <a:r>
              <a:rPr kumimoji="1" lang="ko-KR" altLang="en-US" sz="2400" dirty="0"/>
              <a:t>축약 문자 </a:t>
            </a:r>
            <a:r>
              <a:rPr kumimoji="1" lang="ko-KR" altLang="en-US" sz="2400" dirty="0" smtClean="0"/>
              <a:t>클래스와 원래 표현식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513751"/>
              </p:ext>
            </p:extLst>
          </p:nvPr>
        </p:nvGraphicFramePr>
        <p:xfrm>
          <a:off x="677863" y="2160588"/>
          <a:ext cx="8596312" cy="414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6153"/>
                <a:gridCol w="1298448"/>
                <a:gridCol w="2834640"/>
                <a:gridCol w="272707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solidFill>
                            <a:srgbClr val="000000"/>
                          </a:solidFill>
                          <a:effectLst/>
                        </a:rPr>
                        <a:t>원래 표현식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b="1" dirty="0">
                          <a:solidFill>
                            <a:srgbClr val="000000"/>
                          </a:solidFill>
                          <a:effectLst/>
                        </a:rPr>
                        <a:t>축약 표현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1" dirty="0" smtClean="0">
                          <a:solidFill>
                            <a:srgbClr val="000000"/>
                          </a:solidFill>
                          <a:effectLst/>
                        </a:rPr>
                        <a:t>설명</a:t>
                      </a:r>
                      <a:endParaRPr lang="ko-KR" altLang="en-US" b="1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b="1">
                          <a:solidFill>
                            <a:srgbClr val="000000"/>
                          </a:solidFill>
                          <a:effectLst/>
                        </a:rPr>
                        <a:t>사용처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[0-9]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\d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숫자를 찾는다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숫자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[^0-9]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\D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숫자가 아닌 것을 찾는다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텍스트 </a:t>
                      </a:r>
                      <a:r>
                        <a:rPr lang="en-US" altLang="ko-KR">
                          <a:effectLst/>
                        </a:rPr>
                        <a:t>+ </a:t>
                      </a:r>
                      <a:r>
                        <a:rPr lang="ko-KR" altLang="en-US">
                          <a:effectLst/>
                        </a:rPr>
                        <a:t>특수문자 </a:t>
                      </a:r>
                      <a:r>
                        <a:rPr lang="en-US" altLang="ko-KR">
                          <a:effectLst/>
                        </a:rPr>
                        <a:t>+ </a:t>
                      </a:r>
                      <a:r>
                        <a:rPr lang="ko-KR" altLang="en-US">
                          <a:effectLst/>
                        </a:rPr>
                        <a:t>화이트스페이스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 \t\n\r\f\v]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\s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whitespace 문자인 것을 찾는다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스페이스, TAB, 개행(new line)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[^ \t\n\r\f\v]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>
                          <a:effectLst/>
                        </a:rPr>
                        <a:t>\S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whitespace 문자가 아닌 것을 찾는다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텍스트 </a:t>
                      </a:r>
                      <a:r>
                        <a:rPr lang="en-US" altLang="ko-KR">
                          <a:effectLst/>
                        </a:rPr>
                        <a:t>+ </a:t>
                      </a:r>
                      <a:r>
                        <a:rPr lang="ko-KR" altLang="en-US">
                          <a:effectLst/>
                        </a:rPr>
                        <a:t>특수문자 </a:t>
                      </a:r>
                      <a:r>
                        <a:rPr lang="en-US" altLang="ko-KR">
                          <a:effectLst/>
                        </a:rPr>
                        <a:t>+ </a:t>
                      </a:r>
                      <a:r>
                        <a:rPr lang="ko-KR" altLang="en-US">
                          <a:effectLst/>
                        </a:rPr>
                        <a:t>숫자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[a-zA-Z0-9]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\w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문자</a:t>
                      </a:r>
                      <a:r>
                        <a:rPr lang="en-US" altLang="ko-KR">
                          <a:effectLst/>
                        </a:rPr>
                        <a:t>+</a:t>
                      </a:r>
                      <a:r>
                        <a:rPr lang="ko-KR" altLang="en-US">
                          <a:effectLst/>
                        </a:rPr>
                        <a:t>숫자인 것을 찾는다</a:t>
                      </a:r>
                      <a:r>
                        <a:rPr lang="en-US" altLang="ko-KR">
                          <a:effectLst/>
                        </a:rPr>
                        <a:t>. (</a:t>
                      </a:r>
                      <a:r>
                        <a:rPr lang="ko-KR" altLang="en-US">
                          <a:effectLst/>
                        </a:rPr>
                        <a:t>특수문자는 제외</a:t>
                      </a:r>
                      <a:r>
                        <a:rPr lang="en-US" altLang="ko-KR">
                          <a:effectLst/>
                        </a:rPr>
                        <a:t>. </a:t>
                      </a:r>
                      <a:r>
                        <a:rPr lang="ko-KR" altLang="en-US">
                          <a:effectLst/>
                        </a:rPr>
                        <a:t>단</a:t>
                      </a:r>
                      <a:r>
                        <a:rPr lang="en-US" altLang="ko-KR">
                          <a:effectLst/>
                        </a:rPr>
                        <a:t>, </a:t>
                      </a:r>
                      <a:r>
                        <a:rPr lang="ko-KR" altLang="en-US">
                          <a:effectLst/>
                        </a:rPr>
                        <a:t>언더스코어 포함</a:t>
                      </a:r>
                      <a:r>
                        <a:rPr lang="en-US" altLang="ko-KR">
                          <a:effectLst/>
                        </a:rPr>
                        <a:t>)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텍스트 </a:t>
                      </a:r>
                      <a:r>
                        <a:rPr lang="en-US" altLang="ko-KR">
                          <a:effectLst/>
                        </a:rPr>
                        <a:t>+ </a:t>
                      </a:r>
                      <a:r>
                        <a:rPr lang="ko-KR" altLang="en-US">
                          <a:effectLst/>
                        </a:rPr>
                        <a:t>숫자</a:t>
                      </a:r>
                    </a:p>
                  </a:txBody>
                  <a:tcPr marL="82550" marR="82550" marT="38100" marB="38100" anchor="ctr"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mr-IN">
                          <a:effectLst/>
                        </a:rPr>
                        <a:t>[^a-zA-Z0-9]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\W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>
                          <a:effectLst/>
                        </a:rPr>
                        <a:t>문자</a:t>
                      </a:r>
                      <a:r>
                        <a:rPr lang="en-US" altLang="ko-KR">
                          <a:effectLst/>
                        </a:rPr>
                        <a:t>+</a:t>
                      </a:r>
                      <a:r>
                        <a:rPr lang="ko-KR" altLang="en-US">
                          <a:effectLst/>
                        </a:rPr>
                        <a:t>숫자가 아닌 것을 찾는다</a:t>
                      </a:r>
                      <a:r>
                        <a:rPr lang="en-US" altLang="ko-KR">
                          <a:effectLst/>
                        </a:rPr>
                        <a:t>.</a:t>
                      </a:r>
                    </a:p>
                  </a:txBody>
                  <a:tcPr marL="82550" marR="82550" marT="38100" marB="3810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ko-KR" altLang="en-US" dirty="0">
                          <a:effectLst/>
                        </a:rPr>
                        <a:t>특수문자 </a:t>
                      </a:r>
                      <a:r>
                        <a:rPr lang="en-US" altLang="ko-KR" dirty="0">
                          <a:effectLst/>
                        </a:rPr>
                        <a:t>+ </a:t>
                      </a:r>
                      <a:r>
                        <a:rPr lang="ko-KR" altLang="en-US" dirty="0">
                          <a:effectLst/>
                        </a:rPr>
                        <a:t>공백</a:t>
                      </a:r>
                    </a:p>
                  </a:txBody>
                  <a:tcPr marL="82550" marR="82550" marT="38100" marB="3810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5995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Console </a:t>
            </a:r>
            <a:r>
              <a:rPr kumimoji="1" lang="ko-KR" altLang="en-US" dirty="0" smtClean="0"/>
              <a:t>출력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print </a:t>
            </a:r>
            <a:r>
              <a:rPr kumimoji="1" lang="ko-KR" altLang="en-US" sz="2400" dirty="0" smtClean="0"/>
              <a:t>함수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콘솔 화면 출력을 위해서는 </a:t>
            </a:r>
            <a:r>
              <a:rPr kumimoji="1" lang="en-US" altLang="ko-KR" dirty="0" smtClean="0"/>
              <a:t>print() </a:t>
            </a:r>
            <a:r>
              <a:rPr kumimoji="1" lang="ko-KR" altLang="en-US" dirty="0" smtClean="0"/>
              <a:t>함수를 사용</a:t>
            </a:r>
            <a:endParaRPr kumimoji="1" lang="en-US" altLang="ko-KR" dirty="0" smtClean="0"/>
          </a:p>
          <a:p>
            <a:r>
              <a:rPr kumimoji="1" lang="ko-KR" altLang="en-US" dirty="0" smtClean="0"/>
              <a:t>인자의 개수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형식도 제한이 없음</a:t>
            </a:r>
            <a:endParaRPr kumimoji="1" lang="en-US" altLang="ko-KR" dirty="0" smtClean="0"/>
          </a:p>
          <a:p>
            <a:r>
              <a:rPr kumimoji="1" lang="ko-KR" altLang="en-US" dirty="0" smtClean="0"/>
              <a:t>내부적으로는 인자 객체의 </a:t>
            </a:r>
            <a:r>
              <a:rPr kumimoji="1" lang="en-US" altLang="ko-KR" dirty="0" smtClean="0"/>
              <a:t>__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__ </a:t>
            </a:r>
            <a:r>
              <a:rPr kumimoji="1" lang="ko-KR" altLang="en-US" dirty="0" smtClean="0"/>
              <a:t>메서드를 실행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09229"/>
            <a:ext cx="8596668" cy="286232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", "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")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0.2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”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다른 타입의 인자도 함께 전달 가능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0.2 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217221"/>
      </p:ext>
    </p:extLst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파이썬 정규표현식</a:t>
            </a:r>
            <a:r>
              <a:rPr kumimoji="1" lang="en-US" altLang="ko-KR" dirty="0"/>
              <a:t/>
            </a:r>
            <a:br>
              <a:rPr kumimoji="1" lang="en-US" altLang="ko-KR" dirty="0"/>
            </a:br>
            <a:r>
              <a:rPr kumimoji="1" lang="en-US" altLang="ko-KR" sz="2400" dirty="0"/>
              <a:t>: </a:t>
            </a:r>
            <a:r>
              <a:rPr kumimoji="1" lang="ko-KR" altLang="en-US" sz="2400" dirty="0" smtClean="0"/>
              <a:t>반복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*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+</a:t>
            </a:r>
            <a:endParaRPr kumimoji="1"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* </a:t>
            </a:r>
            <a:r>
              <a:rPr kumimoji="1" lang="en-US" altLang="ko-KR" dirty="0" smtClean="0"/>
              <a:t>: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바로 앞 문자가 </a:t>
            </a:r>
            <a:r>
              <a:rPr kumimoji="1" lang="en-US" altLang="ko-KR" dirty="0" smtClean="0"/>
              <a:t>0</a:t>
            </a:r>
            <a:r>
              <a:rPr kumimoji="1" lang="ko-KR" altLang="en-US" dirty="0" smtClean="0"/>
              <a:t>번 이상 반복</a:t>
            </a:r>
            <a:endParaRPr kumimoji="1" lang="en-US" altLang="ko-KR" dirty="0" smtClean="0"/>
          </a:p>
          <a:p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바로 앞 문자가 </a:t>
            </a:r>
            <a:r>
              <a:rPr kumimoji="1" lang="en-US" altLang="ko-KR" dirty="0" smtClean="0"/>
              <a:t>1</a:t>
            </a:r>
            <a:r>
              <a:rPr kumimoji="1" lang="ko-KR" altLang="en-US" dirty="0" smtClean="0"/>
              <a:t>번 이상 반복</a:t>
            </a:r>
            <a:r>
              <a:rPr kumimoji="1" lang="en-US" altLang="ko-KR" dirty="0" smtClean="0"/>
              <a:t>(1</a:t>
            </a:r>
            <a:r>
              <a:rPr kumimoji="1" lang="ko-KR" altLang="en-US" dirty="0" smtClean="0"/>
              <a:t>번은 반드시 출현해야 함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677334" y="4100975"/>
            <a:ext cx="8596668" cy="156966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re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source = "Life is too short, you need Python"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('\w+', source)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['Life', 'is', 'too', 'short', 'you', 'need', 'Python']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86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파이썬 정규표현식</a:t>
            </a:r>
            <a:r>
              <a:rPr kumimoji="1" lang="en-US" altLang="ko-KR" dirty="0"/>
              <a:t/>
            </a:r>
            <a:br>
              <a:rPr kumimoji="1" lang="en-US" altLang="ko-KR" dirty="0"/>
            </a:br>
            <a:r>
              <a:rPr kumimoji="1" lang="en-US" altLang="ko-KR" sz="2400" dirty="0"/>
              <a:t>: </a:t>
            </a:r>
            <a:r>
              <a:rPr kumimoji="1" lang="ko-KR" altLang="en-US" sz="2400" dirty="0" smtClean="0"/>
              <a:t>반복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{}</a:t>
            </a:r>
            <a:endParaRPr kumimoji="1"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185347"/>
          </a:xfrm>
        </p:spPr>
        <p:txBody>
          <a:bodyPr>
            <a:normAutofit lnSpcReduction="10000"/>
          </a:bodyPr>
          <a:lstStyle/>
          <a:p>
            <a:r>
              <a:rPr kumimoji="1" lang="ko-KR" altLang="en-US" dirty="0" smtClean="0"/>
              <a:t>바로 앞 문자의 반복 횟수를 지정한다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{0,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1}</a:t>
            </a:r>
            <a:r>
              <a:rPr kumimoji="1" lang="ko-KR" altLang="en-US" dirty="0" smtClean="0"/>
              <a:t>은 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로 대신할 수 있다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있어도 되고 없어도 됨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  <p:sp>
        <p:nvSpPr>
          <p:cNvPr id="8" name="직사각형 7"/>
          <p:cNvSpPr>
            <a:spLocks noChangeArrowheads="1"/>
          </p:cNvSpPr>
          <p:nvPr/>
        </p:nvSpPr>
        <p:spPr bwMode="auto">
          <a:xfrm>
            <a:off x="6182022" y="2160589"/>
            <a:ext cx="5485722" cy="397031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400" b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source = "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cat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caaaat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m1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("ca{2}t",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m2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("ca{2,5}t",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m3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("ca{0,}t",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m4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("ca{0,1}t",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m5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("ca{,3}t", source)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print("m1 : ", m1)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print("m2 : ", m2)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print("m3 : ", m3)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print("m4 : ", m4)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print("m5 : ", m5)</a:t>
            </a:r>
          </a:p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m1 :  ['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caat</a:t>
            </a:r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m2 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 ['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caaaat</a:t>
            </a:r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m3 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 ['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caaaat</a:t>
            </a:r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m4 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 ['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cat</a:t>
            </a:r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nl-NL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m5 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 ['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nl-NL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caaat</a:t>
            </a:r>
            <a:r>
              <a:rPr lang="nl-NL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618074"/>
              </p:ext>
            </p:extLst>
          </p:nvPr>
        </p:nvGraphicFramePr>
        <p:xfrm>
          <a:off x="677334" y="2988455"/>
          <a:ext cx="48077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3856"/>
                <a:gridCol w="2403856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표현식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ca{2}t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baseline="0" dirty="0" smtClean="0"/>
                        <a:t>가 </a:t>
                      </a:r>
                      <a:r>
                        <a:rPr lang="en-US" altLang="ko-KR" baseline="0" dirty="0" smtClean="0"/>
                        <a:t>2</a:t>
                      </a:r>
                      <a:r>
                        <a:rPr lang="ko-KR" altLang="en-US" baseline="0" dirty="0" smtClean="0"/>
                        <a:t>회 반복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ca{2, 5}t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가 </a:t>
                      </a:r>
                      <a:r>
                        <a:rPr lang="en-US" altLang="ko-KR" dirty="0" smtClean="0"/>
                        <a:t>2~5</a:t>
                      </a:r>
                      <a:r>
                        <a:rPr lang="ko-KR" altLang="en-US" dirty="0" smtClean="0"/>
                        <a:t>회 반복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ca{0,}t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가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회 이상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*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ca{0, 1}t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가 </a:t>
                      </a:r>
                      <a:r>
                        <a:rPr lang="en-US" altLang="ko-KR" dirty="0" smtClean="0"/>
                        <a:t>0~1</a:t>
                      </a:r>
                      <a:r>
                        <a:rPr lang="ko-KR" altLang="en-US" dirty="0" smtClean="0"/>
                        <a:t>회 반복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ca{,3}t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가 </a:t>
                      </a:r>
                      <a:r>
                        <a:rPr lang="en-US" altLang="ko-KR" dirty="0" smtClean="0"/>
                        <a:t>0~3</a:t>
                      </a:r>
                      <a:r>
                        <a:rPr lang="ko-KR" altLang="en-US" baseline="0" dirty="0" smtClean="0"/>
                        <a:t>회 반복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7525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주요 메서드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001237"/>
              </p:ext>
            </p:extLst>
          </p:nvPr>
        </p:nvGraphicFramePr>
        <p:xfrm>
          <a:off x="677863" y="2160588"/>
          <a:ext cx="85963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441"/>
                <a:gridCol w="6841871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match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문자열의 처음부터 정규식과 매치되는지 조사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search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전체를 검색하여 정규식과 매치되는지 조사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findall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정규식과 매치되는 모든 문자열</a:t>
                      </a:r>
                      <a:r>
                        <a:rPr lang="en-US" altLang="ko-KR" dirty="0" smtClean="0"/>
                        <a:t>(substring)</a:t>
                      </a:r>
                      <a:r>
                        <a:rPr lang="ko-KR" altLang="en-US" dirty="0" smtClean="0"/>
                        <a:t>을 리스트로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split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패턴으로 자르기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sub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패턴을 대체하기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889599"/>
      </p:ext>
    </p:extLst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match vs search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match</a:t>
            </a:r>
            <a:r>
              <a:rPr kumimoji="1" lang="ko-KR" altLang="en-US" dirty="0" smtClean="0"/>
              <a:t>는 처음이 일치하지 않으면 </a:t>
            </a:r>
            <a:r>
              <a:rPr kumimoji="1" lang="en-US" altLang="ko-KR" dirty="0" smtClean="0"/>
              <a:t>None</a:t>
            </a:r>
            <a:r>
              <a:rPr kumimoji="1" lang="ko-KR" altLang="en-US" dirty="0" smtClean="0"/>
              <a:t>을 반환</a:t>
            </a:r>
            <a:endParaRPr kumimoji="1" lang="en-US" altLang="ko-KR" dirty="0" smtClean="0"/>
          </a:p>
          <a:p>
            <a:r>
              <a:rPr kumimoji="1" lang="en-US" altLang="ko-KR" dirty="0"/>
              <a:t>s</a:t>
            </a:r>
            <a:r>
              <a:rPr kumimoji="1" lang="en-US" altLang="ko-KR" dirty="0" smtClean="0"/>
              <a:t>earch</a:t>
            </a:r>
            <a:r>
              <a:rPr kumimoji="1" lang="ko-KR" altLang="en-US" dirty="0" smtClean="0"/>
              <a:t>는 처음이 일치하지 않더라도 전체를 수색하여 반환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677334" y="3168287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import re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source = "Life is too short, you need Python"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re.match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("Python", source)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re.search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("Python", source)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span=(28, 34), match='Python'&gt;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re.match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("Life", source)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span=(0, 4), match='Life'&gt;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re.search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("Life", source)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span=(0, 4), match='Life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9433595"/>
      </p:ext>
    </p:extLst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정규표현식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en-US" altLang="ko-KR" sz="2400" dirty="0"/>
              <a:t> </a:t>
            </a:r>
            <a:r>
              <a:rPr kumimoji="1" lang="en-US" altLang="ko-KR" sz="2400" dirty="0" err="1" smtClean="0"/>
              <a:t>findall</a:t>
            </a:r>
            <a:r>
              <a:rPr kumimoji="1" lang="en-US" altLang="ko-KR" sz="2400" dirty="0" smtClean="0"/>
              <a:t> vs </a:t>
            </a:r>
            <a:r>
              <a:rPr kumimoji="1" lang="en-US" altLang="ko-KR" sz="2400" dirty="0" err="1" smtClean="0"/>
              <a:t>finditer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/>
              <a:t>f</a:t>
            </a:r>
            <a:r>
              <a:rPr kumimoji="1" lang="en-US" altLang="ko-KR" dirty="0" err="1" smtClean="0"/>
              <a:t>indall</a:t>
            </a:r>
            <a:r>
              <a:rPr kumimoji="1" lang="ko-KR" altLang="en-US" dirty="0" smtClean="0"/>
              <a:t>은 매치되는 모든 문자열을 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ko-KR" altLang="en-US" dirty="0" smtClean="0"/>
              <a:t>리스트로 반환</a:t>
            </a:r>
            <a:endParaRPr kumimoji="1" lang="en-US" altLang="ko-KR" dirty="0" smtClean="0"/>
          </a:p>
          <a:p>
            <a:r>
              <a:rPr kumimoji="1" lang="en-US" altLang="ko-KR" dirty="0" err="1"/>
              <a:t>f</a:t>
            </a:r>
            <a:r>
              <a:rPr kumimoji="1" lang="en-US" altLang="ko-KR" dirty="0" err="1" smtClean="0"/>
              <a:t>inditer</a:t>
            </a:r>
            <a:r>
              <a:rPr kumimoji="1" lang="ko-KR" altLang="en-US" dirty="0" smtClean="0"/>
              <a:t>는 매치되는 모든 문자열을 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dirty="0" smtClean="0"/>
              <a:t>iterator</a:t>
            </a:r>
            <a:r>
              <a:rPr kumimoji="1" lang="ko-KR" altLang="en-US" dirty="0" smtClean="0"/>
              <a:t>로 반환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Iterator</a:t>
            </a:r>
            <a:r>
              <a:rPr kumimoji="1" lang="ko-KR" altLang="en-US" dirty="0" smtClean="0"/>
              <a:t>의 값을 불러오려면 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ko-KR" altLang="en-US" dirty="0" smtClean="0"/>
              <a:t>반복문을 이용하여 읽어야 한다</a:t>
            </a:r>
            <a:endParaRPr kumimoji="1" lang="ko-KR" altLang="en-US" dirty="0"/>
          </a:p>
        </p:txBody>
      </p:sp>
      <p:sp>
        <p:nvSpPr>
          <p:cNvPr id="4" name="직사각형 3"/>
          <p:cNvSpPr>
            <a:spLocks noChangeArrowheads="1"/>
          </p:cNvSpPr>
          <p:nvPr/>
        </p:nvSpPr>
        <p:spPr bwMode="auto">
          <a:xfrm>
            <a:off x="5529750" y="2241352"/>
            <a:ext cx="6662250" cy="461664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re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re.compile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('[a-z]+')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m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p.findall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short, you need Python")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m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'is', 'too', 'short', 'you', 'need', 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ython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 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iter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p.finditer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("Life is too short, you need Python") 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iter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callable_iterator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 at 0x10cc5a898&gt;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for x in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iter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   print(x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 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span=(1, 4), match='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ife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span=(5, 7), match='is'&gt;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span=(8, 11), match='too'&gt;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span=(12, 17), match='short'&gt;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span=(19, 22), match='you'&gt;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span=(23, 27), match='need'&gt;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&lt;_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sre.SRE_Match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object; span=(29, 34), match='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ython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endParaRPr lang="en-US" altLang="ko-KR" sz="12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619998"/>
      </p:ext>
    </p:extLst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ko-KR" sz="2800" dirty="0" smtClean="0"/>
              <a:t>“</a:t>
            </a:r>
            <a:r>
              <a:rPr kumimoji="1" lang="ko-KR" altLang="en-US" sz="2800" dirty="0" smtClean="0"/>
              <a:t>이론상</a:t>
            </a:r>
            <a:r>
              <a:rPr kumimoji="1" lang="en-US" altLang="ko-KR" sz="2800" dirty="0" smtClean="0"/>
              <a:t>,</a:t>
            </a:r>
            <a:r>
              <a:rPr kumimoji="1" lang="ko-KR" altLang="en-US" sz="2800" dirty="0" smtClean="0"/>
              <a:t> 이론과 실제는 같다</a:t>
            </a:r>
            <a:r>
              <a:rPr kumimoji="1" lang="en-US" altLang="ko-KR" sz="2800" dirty="0" smtClean="0"/>
              <a:t>.</a:t>
            </a:r>
            <a:r>
              <a:rPr kumimoji="1" lang="ko-KR" altLang="en-US" sz="2800" dirty="0" smtClean="0"/>
              <a:t> 실제로는</a:t>
            </a:r>
            <a:r>
              <a:rPr kumimoji="1" lang="en-US" altLang="ko-KR" sz="2800" dirty="0" smtClean="0"/>
              <a:t>,</a:t>
            </a:r>
            <a:r>
              <a:rPr kumimoji="1" lang="ko-KR" altLang="en-US" sz="2800" dirty="0" smtClean="0"/>
              <a:t> 그렇지 않다</a:t>
            </a:r>
            <a:r>
              <a:rPr kumimoji="1" lang="en-US" altLang="ko-KR" sz="2800" dirty="0" smtClean="0"/>
              <a:t>”</a:t>
            </a:r>
            <a:br>
              <a:rPr kumimoji="1" lang="en-US" altLang="ko-KR" sz="2800" dirty="0" smtClean="0"/>
            </a:br>
            <a:r>
              <a:rPr lang="en-US" altLang="ko-KR" sz="2800" dirty="0"/>
              <a:t>“In theory, theory and practice are the same. In practice, they’re not.”</a:t>
            </a:r>
            <a:endParaRPr kumimoji="1" lang="ko-KR" altLang="en-US" sz="280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r"/>
            <a:r>
              <a:rPr kumimoji="1" lang="en-US" altLang="ko-KR" dirty="0" err="1" smtClean="0"/>
              <a:t>Yoggi</a:t>
            </a:r>
            <a:r>
              <a:rPr kumimoji="1" lang="en-US" altLang="ko-KR" dirty="0" smtClean="0"/>
              <a:t> Berra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20229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Console </a:t>
            </a:r>
            <a:r>
              <a:rPr kumimoji="1" lang="ko-KR" altLang="en-US" dirty="0" smtClean="0"/>
              <a:t>출력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print </a:t>
            </a:r>
            <a:r>
              <a:rPr kumimoji="1" lang="ko-KR" altLang="en-US" sz="2400" dirty="0" smtClean="0"/>
              <a:t>함수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공백 대신 두 파라미터를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로 연결하는 방법이 있으나 객체 내에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연산자가 오버라이딩 되어 있어야 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오류 발생시 캐스팅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형 변환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으로 해결 </a:t>
            </a:r>
            <a:r>
              <a:rPr kumimoji="1" lang="ko-KR" altLang="en-US" dirty="0" smtClean="0"/>
              <a:t>가능</a:t>
            </a:r>
            <a:r>
              <a:rPr kumimoji="1" lang="en-US" altLang="ko-KR" dirty="0" smtClean="0"/>
              <a:t>(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)</a:t>
            </a:r>
            <a:endParaRPr kumimoji="1" lang="en-US" altLang="ko-KR" dirty="0" smtClean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409229"/>
            <a:ext cx="8596668" cy="313932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x = 0.2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 = "Hello"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print(x + s)</a:t>
            </a:r>
          </a:p>
          <a:p>
            <a:r>
              <a:rPr lang="en-US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Traceback</a:t>
            </a:r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(most recent call last):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File "&lt;</a:t>
            </a:r>
            <a:r>
              <a:rPr lang="en-US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stdin</a:t>
            </a:r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&gt;", line 1, in &lt;module&gt;</a:t>
            </a:r>
          </a:p>
          <a:p>
            <a:r>
              <a:rPr lang="en-US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TypeError</a:t>
            </a:r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unsupported operand type(s) for +: 'float' and '</a:t>
            </a:r>
            <a:r>
              <a:rPr lang="en-US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</a:t>
            </a:r>
            <a:r>
              <a:rPr lang="en-US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(x) + " " + s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수치형을 문자형으로 변환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캐스팅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0.2 Hello</a:t>
            </a: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1045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Console </a:t>
            </a:r>
            <a:r>
              <a:rPr kumimoji="1" lang="ko-KR" altLang="en-US" dirty="0" smtClean="0"/>
              <a:t>출력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print </a:t>
            </a:r>
            <a:r>
              <a:rPr kumimoji="1" lang="ko-KR" altLang="en-US" sz="2400" dirty="0" smtClean="0"/>
              <a:t>함수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err="1" smtClean="0"/>
              <a:t>sep</a:t>
            </a:r>
            <a:r>
              <a:rPr kumimoji="1" lang="en-US" altLang="ko-KR" sz="2400" dirty="0" smtClean="0"/>
              <a:t>, end</a:t>
            </a:r>
            <a:endParaRPr kumimoji="1" lang="ko-KR" altLang="en-US" sz="2400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84309753"/>
              </p:ext>
            </p:extLst>
          </p:nvPr>
        </p:nvGraphicFramePr>
        <p:xfrm>
          <a:off x="677863" y="2160588"/>
          <a:ext cx="418306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4354"/>
                <a:gridCol w="1394354"/>
                <a:gridCol w="1394354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파라미터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용례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기본값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sep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sep</a:t>
                      </a:r>
                      <a:r>
                        <a:rPr lang="en-US" altLang="ko-KR" dirty="0" smtClean="0"/>
                        <a:t> = ‘,’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‘ ’ (</a:t>
                      </a:r>
                      <a:r>
                        <a:rPr lang="ko-KR" altLang="en-US" dirty="0" smtClean="0"/>
                        <a:t>공백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end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end = ‘\n’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‘\n’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개행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R" dirty="0" err="1"/>
              <a:t>s</a:t>
            </a:r>
            <a:r>
              <a:rPr kumimoji="1" lang="en-US" altLang="ko-KR" dirty="0" err="1" smtClean="0"/>
              <a:t>ep</a:t>
            </a:r>
            <a:r>
              <a:rPr kumimoji="1" lang="en-US" altLang="ko-KR" dirty="0" smtClean="0"/>
              <a:t> : </a:t>
            </a:r>
            <a:r>
              <a:rPr kumimoji="1" lang="ko-KR" altLang="en-US" dirty="0" smtClean="0"/>
              <a:t>출력 객체 사이에 표시할 문자</a:t>
            </a:r>
            <a:endParaRPr kumimoji="1" lang="en-US" altLang="ko-KR" dirty="0" smtClean="0"/>
          </a:p>
          <a:p>
            <a:r>
              <a:rPr kumimoji="1" lang="en-US" altLang="ko-KR" dirty="0" smtClean="0"/>
              <a:t>end : </a:t>
            </a:r>
            <a:r>
              <a:rPr kumimoji="1" lang="ko-KR" altLang="en-US" dirty="0" smtClean="0"/>
              <a:t>출력의 마지막에 출력할 문자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6893" y="4287036"/>
            <a:ext cx="8597109" cy="175432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0.2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sep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',',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end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'\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')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0.2,Hello</a:t>
            </a: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4863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Console </a:t>
            </a:r>
            <a:r>
              <a:rPr kumimoji="1" lang="ko-KR" altLang="en-US" dirty="0" smtClean="0"/>
              <a:t>입력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input </a:t>
            </a:r>
            <a:r>
              <a:rPr kumimoji="1" lang="ko-KR" altLang="en-US" sz="2400" dirty="0" smtClean="0"/>
              <a:t>함수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Input() </a:t>
            </a:r>
            <a:r>
              <a:rPr kumimoji="1" lang="ko-KR" altLang="en-US" dirty="0" smtClean="0"/>
              <a:t>함수를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사용자의 키보드 입력을 받을 수 있음</a:t>
            </a:r>
            <a:endParaRPr kumimoji="1" lang="en-US" altLang="ko-KR" dirty="0" smtClean="0"/>
          </a:p>
          <a:p>
            <a:r>
              <a:rPr kumimoji="1" lang="ko-KR" altLang="en-US" dirty="0" smtClean="0"/>
              <a:t>화면에 출력할 프롬프트를 </a:t>
            </a:r>
            <a:r>
              <a:rPr kumimoji="1" lang="en-US" altLang="ko-KR" dirty="0" smtClean="0"/>
              <a:t>input</a:t>
            </a:r>
            <a:r>
              <a:rPr kumimoji="1" lang="ko-KR" altLang="en-US" dirty="0" smtClean="0"/>
              <a:t> 함수의 인자로 줄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결과값은 문자열 객체를 반환</a:t>
            </a:r>
            <a:endParaRPr kumimoji="1" lang="en-US" altLang="ko-KR" dirty="0" smtClean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594759"/>
            <a:ext cx="8596668" cy="175432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name = input("What is your name?: ")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What is your name?: Nam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print("Hello", name)</a:t>
            </a:r>
          </a:p>
          <a:p>
            <a:r>
              <a:rPr lang="en-U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 Nam</a:t>
            </a: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2395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Console</a:t>
            </a:r>
            <a:r>
              <a:rPr kumimoji="1" lang="ko-KR" altLang="en-US" dirty="0" smtClean="0"/>
              <a:t>입출력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실습</a:t>
            </a:r>
            <a:r>
              <a:rPr kumimoji="1" lang="en-US" altLang="ko-KR" dirty="0" smtClean="0"/>
              <a:t>: Hello Python</a:t>
            </a:r>
          </a:p>
          <a:p>
            <a:pPr lvl="1"/>
            <a:r>
              <a:rPr kumimoji="1" lang="en-US" altLang="ko-KR" dirty="0" smtClean="0"/>
              <a:t>IDLE</a:t>
            </a:r>
            <a:r>
              <a:rPr kumimoji="1" lang="ko-KR" altLang="en-US" dirty="0" smtClean="0"/>
              <a:t>에서 다음 코드를 작성하고 실행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에러가 없으면 </a:t>
            </a:r>
            <a:r>
              <a:rPr kumimoji="1" lang="en-US" altLang="ko-KR" dirty="0" err="1" smtClean="0"/>
              <a:t>hello.py</a:t>
            </a:r>
            <a:r>
              <a:rPr kumimoji="1" lang="ko-KR" altLang="en-US" dirty="0" smtClean="0"/>
              <a:t>로 저장하고 </a:t>
            </a:r>
            <a:r>
              <a:rPr kumimoji="1" lang="en-US" altLang="ko-KR" dirty="0" smtClean="0"/>
              <a:t>Command Line</a:t>
            </a:r>
            <a:r>
              <a:rPr kumimoji="1" lang="ko-KR" altLang="en-US" dirty="0" smtClean="0"/>
              <a:t>에서 파일을 실행해 봅시다</a:t>
            </a:r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4357688"/>
            <a:ext cx="8596668" cy="92333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 Python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/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24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시작하기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프로그램의 작성과 실행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3092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들여쓰기</a:t>
            </a:r>
            <a:r>
              <a:rPr kumimoji="1" lang="en-US" altLang="ko-KR" dirty="0" smtClean="0"/>
              <a:t>(Indent)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파이썬 프로그램 작성시 가장 주의해야 할 사항</a:t>
            </a:r>
            <a:endParaRPr kumimoji="1" lang="en-US" altLang="ko-KR" dirty="0" smtClean="0"/>
          </a:p>
          <a:p>
            <a:r>
              <a:rPr kumimoji="1" lang="ko-KR" altLang="en-US" dirty="0" smtClean="0"/>
              <a:t>들여쓰기를 잘못하면 </a:t>
            </a:r>
            <a:r>
              <a:rPr kumimoji="1" lang="en-US" altLang="ko-KR" dirty="0" err="1" smtClean="0"/>
              <a:t>IndentationError</a:t>
            </a:r>
            <a:r>
              <a:rPr kumimoji="1" lang="ko-KR" altLang="en-US" dirty="0" smtClean="0"/>
              <a:t>를 발생한다</a:t>
            </a:r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618" y="3116916"/>
            <a:ext cx="5626100" cy="315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484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파이썬이란</a:t>
            </a:r>
            <a:r>
              <a:rPr kumimoji="1" lang="en-US" altLang="ko-KR" dirty="0" smtClean="0"/>
              <a:t>?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1991</a:t>
            </a:r>
            <a:r>
              <a:rPr kumimoji="1" lang="ko-KR" altLang="en-US" dirty="0" smtClean="0"/>
              <a:t>년 귀도 반 로섬</a:t>
            </a:r>
            <a:r>
              <a:rPr kumimoji="1" lang="en-US" altLang="ko-KR" dirty="0" smtClean="0"/>
              <a:t>(Guido Van Rossum)</a:t>
            </a:r>
            <a:r>
              <a:rPr kumimoji="1" lang="ko-KR" altLang="en-US" dirty="0" smtClean="0"/>
              <a:t>이 개발한 고급 프로그래밍 언어</a:t>
            </a:r>
            <a:endParaRPr kumimoji="1" lang="en-US" altLang="ko-KR" dirty="0" smtClean="0"/>
          </a:p>
          <a:p>
            <a:r>
              <a:rPr kumimoji="1" lang="ko-KR" altLang="en-US" dirty="0" smtClean="0"/>
              <a:t>플랫폼 독립적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인터프리터 방식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객체지향적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동적 타이핑 대화형 언어</a:t>
            </a:r>
            <a:endParaRPr kumimoji="1" lang="en-US" altLang="ko-KR" dirty="0" smtClean="0"/>
          </a:p>
          <a:p>
            <a:r>
              <a:rPr kumimoji="1" lang="ko-KR" altLang="en-US" dirty="0" smtClean="0"/>
              <a:t>많은 상용 응용 프로그램에서 스크립트 언어로 채용</a:t>
            </a:r>
            <a:endParaRPr kumimoji="1" lang="en-US" altLang="ko-KR" dirty="0"/>
          </a:p>
          <a:p>
            <a:r>
              <a:rPr kumimoji="1" lang="ko-KR" altLang="en-US" dirty="0" smtClean="0"/>
              <a:t>과학 기술 컴퓨팅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공학 분야에서도 널리 이용</a:t>
            </a:r>
            <a:endParaRPr kumimoji="1" lang="en-US" altLang="ko-KR" dirty="0"/>
          </a:p>
          <a:p>
            <a:pPr lvl="1"/>
            <a:r>
              <a:rPr kumimoji="1" lang="en-US" altLang="ko-KR" dirty="0" smtClean="0"/>
              <a:t>Pyrex, </a:t>
            </a:r>
            <a:r>
              <a:rPr kumimoji="1" lang="en-US" altLang="ko-KR" dirty="0" err="1" smtClean="0"/>
              <a:t>Psyco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Numpy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등 관련 패키지 이용</a:t>
            </a:r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9102" y="4390362"/>
            <a:ext cx="4914900" cy="1651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74002" y="2231362"/>
            <a:ext cx="254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775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들여쓰기 규칙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가장 바깥쪽에 있는 블록의 코드는 </a:t>
            </a:r>
            <a:r>
              <a:rPr kumimoji="1" lang="en-US" altLang="ko-KR" dirty="0" smtClean="0"/>
              <a:t>1</a:t>
            </a:r>
            <a:r>
              <a:rPr kumimoji="1" lang="ko-KR" altLang="en-US" dirty="0" smtClean="0"/>
              <a:t>열부터 시작한다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578080"/>
            <a:ext cx="10714037" cy="227754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a =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  a =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File "&lt;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stdin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&gt;", line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a =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^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IndentationError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unexpected indent</a:t>
            </a:r>
          </a:p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4000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들여쓰기 규칙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내부 블록은 같은 거리만큼 들여쓰기 해야 한다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578080"/>
            <a:ext cx="10714037" cy="252376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if (a &gt; 1):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print("big")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        print("really?")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File "&lt;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stdin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&gt;", line 3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print("really?")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^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IndentationError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unexpected indent</a:t>
            </a:r>
          </a:p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19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들여쓰기 규칙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블록은 들여쓰기로 결정된다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탭과 공백을 함께 쓰는 것은 권장하지 않는다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들여쓰기 간격은 일정하기만 하면 된다</a:t>
            </a:r>
            <a:r>
              <a:rPr kumimoji="1" lang="en-US" altLang="ko-KR" dirty="0" smtClean="0"/>
              <a:t>(4</a:t>
            </a:r>
            <a:r>
              <a:rPr kumimoji="1" lang="en-US" altLang="ko-KR" dirty="0"/>
              <a:t> </a:t>
            </a:r>
            <a:r>
              <a:rPr kumimoji="1" lang="en-US" altLang="ko-KR" dirty="0" smtClean="0"/>
              <a:t>spaces </a:t>
            </a:r>
            <a:r>
              <a:rPr kumimoji="1" lang="ko-KR" altLang="en-US" dirty="0" smtClean="0"/>
              <a:t>추천</a:t>
            </a:r>
            <a:r>
              <a:rPr kumimoji="1" lang="en-US" altLang="ko-KR" dirty="0" smtClean="0"/>
              <a:t>)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15254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실행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대화식 모드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대화식 모드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커맨드 라인에 </a:t>
            </a:r>
            <a:r>
              <a:rPr kumimoji="1" lang="en-US" altLang="ko-KR" dirty="0" smtClean="0"/>
              <a:t>python</a:t>
            </a:r>
            <a:r>
              <a:rPr kumimoji="1" lang="ko-KR" altLang="en-US" dirty="0" smtClean="0"/>
              <a:t> 타이핑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명령을 입력하고 바로 결과를 확인할 수 있다</a:t>
            </a:r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842963" y="3441680"/>
            <a:ext cx="10714037" cy="313932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sys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sys.version</a:t>
            </a:r>
          </a:p>
          <a:p>
            <a:pPr eaLnBrk="1" hangingPunct="1">
              <a:lnSpc>
                <a:spcPct val="150000"/>
              </a:lnSpc>
            </a:pPr>
            <a:r>
              <a:rPr lang="sv-SE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'3.6.2 (v3.6.2:5fd33b5, Jul  8 2017, 04:14:34) [MSC v.1900 32 bit (Intel)]’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sys.version_info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sys.version_info(major=3, minor=6, micro=2, releaselevel='final', serial=0)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ko-KR" sz="16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21131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실행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스크립트 실행 모드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스크립트 실행 모드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파이썬 명령 모음 파일을 작성한 후 </a:t>
            </a:r>
            <a:r>
              <a:rPr kumimoji="1" lang="en-US" altLang="ko-KR" dirty="0" smtClean="0"/>
              <a:t>.</a:t>
            </a:r>
            <a:r>
              <a:rPr kumimoji="1" lang="en-US" altLang="ko-KR" dirty="0" err="1" smtClean="0"/>
              <a:t>py</a:t>
            </a:r>
            <a:r>
              <a:rPr kumimoji="1" lang="ko-KR" altLang="en-US" dirty="0" smtClean="0"/>
              <a:t> 확장자로 저장</a:t>
            </a:r>
            <a:endParaRPr kumimoji="1" lang="en-US" altLang="ko-KR" dirty="0" smtClean="0"/>
          </a:p>
          <a:p>
            <a:pPr lvl="1"/>
            <a:r>
              <a:rPr kumimoji="1" lang="en-US" altLang="ko-KR" dirty="0"/>
              <a:t>p</a:t>
            </a:r>
            <a:r>
              <a:rPr kumimoji="1" lang="en-US" altLang="ko-KR" dirty="0" smtClean="0"/>
              <a:t>ython {</a:t>
            </a:r>
            <a:r>
              <a:rPr kumimoji="1" lang="ko-KR" altLang="en-US" dirty="0" smtClean="0"/>
              <a:t>파일명</a:t>
            </a:r>
            <a:r>
              <a:rPr kumimoji="1" lang="en-US" altLang="ko-KR" dirty="0" smtClean="0"/>
              <a:t>}</a:t>
            </a:r>
            <a:r>
              <a:rPr kumimoji="1" lang="ko-KR" altLang="en-US" dirty="0" smtClean="0"/>
              <a:t> 커맨드를 이용하여 실행</a:t>
            </a:r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842963" y="3441680"/>
            <a:ext cx="10714037" cy="1338828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</a:t>
            </a:r>
            <a:r>
              <a:rPr lang="en-US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hello.py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363875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실행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스크립트 실행모드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다음 코드를 에디터에 작성하고 </a:t>
            </a:r>
            <a:r>
              <a:rPr kumimoji="1" lang="en-US" altLang="ko-KR" dirty="0" err="1" smtClean="0"/>
              <a:t>cal.py</a:t>
            </a:r>
            <a:r>
              <a:rPr kumimoji="1" lang="ko-KR" altLang="en-US" dirty="0"/>
              <a:t> </a:t>
            </a:r>
            <a:r>
              <a:rPr kumimoji="1" lang="ko-KR" altLang="en-US" dirty="0" smtClean="0"/>
              <a:t>이름으로 저장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작성한 파일을 실행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677334" y="2717732"/>
            <a:ext cx="6096000" cy="923330"/>
          </a:xfrm>
          <a:prstGeom prst="rect">
            <a:avLst/>
          </a:prstGeom>
          <a:solidFill>
            <a:schemeClr val="tx2"/>
          </a:solidFill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608B4E"/>
                </a:solidFill>
                <a:latin typeface="Consolas" charset="0"/>
              </a:rPr>
              <a:t># file: </a:t>
            </a:r>
            <a:r>
              <a:rPr lang="en-US" altLang="ko-KR" dirty="0" err="1">
                <a:solidFill>
                  <a:srgbClr val="608B4E"/>
                </a:solidFill>
                <a:latin typeface="Consolas" charset="0"/>
              </a:rPr>
              <a:t>cal.py</a:t>
            </a:r>
            <a:endParaRPr lang="en-US" altLang="ko-KR" dirty="0">
              <a:solidFill>
                <a:srgbClr val="D4D4D4"/>
              </a:solidFill>
              <a:latin typeface="Consolas" charset="0"/>
            </a:endParaRPr>
          </a:p>
          <a:p>
            <a:r>
              <a:rPr lang="en-US" altLang="ko-KR" dirty="0">
                <a:solidFill>
                  <a:srgbClr val="569CD6"/>
                </a:solidFill>
                <a:latin typeface="Consolas" charset="0"/>
              </a:rPr>
              <a:t>import</a:t>
            </a:r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 calendar</a:t>
            </a:r>
          </a:p>
          <a:p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print(</a:t>
            </a:r>
            <a:r>
              <a:rPr lang="en-US" altLang="ko-KR" dirty="0" err="1">
                <a:solidFill>
                  <a:srgbClr val="D4D4D4"/>
                </a:solidFill>
                <a:latin typeface="Consolas" charset="0"/>
              </a:rPr>
              <a:t>calendar.month</a:t>
            </a:r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charset="0"/>
              </a:rPr>
              <a:t>2022</a:t>
            </a:r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, </a:t>
            </a:r>
            <a:r>
              <a:rPr lang="en-US" altLang="ko-KR" dirty="0">
                <a:solidFill>
                  <a:srgbClr val="B5CEA8"/>
                </a:solidFill>
                <a:latin typeface="Consolas" charset="0"/>
              </a:rPr>
              <a:t>2</a:t>
            </a:r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))</a:t>
            </a:r>
            <a:endParaRPr lang="en-US" altLang="ko-KR" b="0" dirty="0">
              <a:solidFill>
                <a:srgbClr val="D4D4D4"/>
              </a:solidFill>
              <a:effectLst/>
              <a:latin typeface="Consolas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77334" y="4198205"/>
            <a:ext cx="6096000" cy="923330"/>
          </a:xfrm>
          <a:prstGeom prst="rect">
            <a:avLst/>
          </a:prstGeom>
          <a:solidFill>
            <a:schemeClr val="tx2"/>
          </a:solidFill>
        </p:spPr>
        <p:txBody>
          <a:bodyPr>
            <a:spAutoFit/>
          </a:bodyPr>
          <a:lstStyle/>
          <a:p>
            <a:endParaRPr lang="en-US" altLang="ko-KR" b="0" dirty="0" smtClean="0">
              <a:solidFill>
                <a:srgbClr val="D4D4D4"/>
              </a:solidFill>
              <a:effectLst/>
              <a:latin typeface="Consolas" charset="0"/>
            </a:endParaRPr>
          </a:p>
          <a:p>
            <a:r>
              <a:rPr lang="en-US" altLang="ko-KR" dirty="0">
                <a:solidFill>
                  <a:srgbClr val="D4D4D4"/>
                </a:solidFill>
                <a:latin typeface="Consolas" charset="0"/>
              </a:rPr>
              <a:t>p</a:t>
            </a:r>
            <a:r>
              <a:rPr lang="en-US" altLang="ko-KR" dirty="0" smtClean="0">
                <a:solidFill>
                  <a:srgbClr val="D4D4D4"/>
                </a:solidFill>
                <a:latin typeface="Consolas" charset="0"/>
              </a:rPr>
              <a:t>ython </a:t>
            </a:r>
            <a:r>
              <a:rPr lang="en-US" altLang="ko-KR" dirty="0" err="1" smtClean="0">
                <a:solidFill>
                  <a:srgbClr val="D4D4D4"/>
                </a:solidFill>
                <a:latin typeface="Consolas" charset="0"/>
              </a:rPr>
              <a:t>cal.py</a:t>
            </a:r>
            <a:endParaRPr lang="en-US" altLang="ko-KR" dirty="0" smtClean="0">
              <a:solidFill>
                <a:srgbClr val="D4D4D4"/>
              </a:solidFill>
              <a:latin typeface="Consolas" charset="0"/>
            </a:endParaRPr>
          </a:p>
          <a:p>
            <a:endParaRPr lang="en-US" altLang="ko-KR" b="0" dirty="0">
              <a:solidFill>
                <a:srgbClr val="D4D4D4"/>
              </a:solidFill>
              <a:effectLst/>
              <a:latin typeface="Consolas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7396519" y="3641062"/>
            <a:ext cx="3754966" cy="2585323"/>
          </a:xfrm>
          <a:prstGeom prst="rect">
            <a:avLst/>
          </a:prstGeom>
          <a:solidFill>
            <a:schemeClr val="tx2"/>
          </a:solidFill>
        </p:spPr>
        <p:txBody>
          <a:bodyPr wrap="square">
            <a:spAutoFit/>
          </a:bodyPr>
          <a:lstStyle/>
          <a:p>
            <a:endParaRPr lang="en-US" altLang="ko-KR" b="0" dirty="0" smtClean="0">
              <a:solidFill>
                <a:srgbClr val="D4D4D4"/>
              </a:solidFill>
              <a:effectLst/>
              <a:latin typeface="Consolas" charset="0"/>
            </a:endParaRP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   </a:t>
            </a:r>
            <a:r>
              <a:rPr lang="de-DE" altLang="ko-KR" dirty="0" err="1" smtClean="0">
                <a:solidFill>
                  <a:srgbClr val="D4D4D4"/>
                </a:solidFill>
                <a:latin typeface="Consolas" charset="0"/>
              </a:rPr>
              <a:t>February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 2022</a:t>
            </a: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Mo 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Tu </a:t>
            </a:r>
            <a:r>
              <a:rPr lang="de-DE" altLang="ko-KR" dirty="0" err="1">
                <a:solidFill>
                  <a:srgbClr val="D4D4D4"/>
                </a:solidFill>
                <a:latin typeface="Consolas" charset="0"/>
              </a:rPr>
              <a:t>We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 </a:t>
            </a:r>
            <a:r>
              <a:rPr lang="de-DE" altLang="ko-KR" dirty="0" err="1">
                <a:solidFill>
                  <a:srgbClr val="D4D4D4"/>
                </a:solidFill>
                <a:latin typeface="Consolas" charset="0"/>
              </a:rPr>
              <a:t>Th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 Fr Sa Su    </a:t>
            </a:r>
            <a:endParaRPr lang="de-DE" altLang="ko-KR" dirty="0" smtClean="0">
              <a:solidFill>
                <a:srgbClr val="D4D4D4"/>
              </a:solidFill>
              <a:latin typeface="Consolas" charset="0"/>
            </a:endParaRPr>
          </a:p>
          <a:p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 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   1  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2  3  4  5  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6</a:t>
            </a: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 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7  8  9 10 11 12 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13</a:t>
            </a: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14 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15 16 17 18 19 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20</a:t>
            </a: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21 </a:t>
            </a:r>
            <a:r>
              <a:rPr lang="de-DE" altLang="ko-KR" dirty="0">
                <a:solidFill>
                  <a:srgbClr val="D4D4D4"/>
                </a:solidFill>
                <a:latin typeface="Consolas" charset="0"/>
              </a:rPr>
              <a:t>22 23 24 25 26 </a:t>
            </a:r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27</a:t>
            </a:r>
          </a:p>
          <a:p>
            <a:r>
              <a:rPr lang="de-DE" altLang="ko-KR" dirty="0" smtClean="0">
                <a:solidFill>
                  <a:srgbClr val="D4D4D4"/>
                </a:solidFill>
                <a:latin typeface="Consolas" charset="0"/>
              </a:rPr>
              <a:t>28</a:t>
            </a:r>
          </a:p>
          <a:p>
            <a:endParaRPr lang="en-US" altLang="ko-KR" b="0" dirty="0">
              <a:solidFill>
                <a:srgbClr val="D4D4D4"/>
              </a:solidFill>
              <a:effectLst/>
              <a:latin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677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주석 </a:t>
            </a:r>
            <a:r>
              <a:rPr kumimoji="1" lang="en-US" altLang="ko-KR" dirty="0" smtClean="0"/>
              <a:t>(Comment) : #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# </a:t>
            </a:r>
            <a:r>
              <a:rPr kumimoji="1" lang="ko-KR" altLang="en-US" dirty="0" smtClean="0"/>
              <a:t>이후의 내용은 인터프리터가 해석하지 않는다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842963" y="3441680"/>
            <a:ext cx="10714037" cy="175432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이것은 주석입니다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이 표시 뒤의 내용은 해석하지 않고 건너뜁니다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 eaLnBrk="1" hangingPunct="1">
              <a:lnSpc>
                <a:spcPct val="150000"/>
              </a:lnSpc>
              <a:buFont typeface="Wingdings" charset="2"/>
              <a:buChar char="Ø"/>
            </a:pPr>
            <a:endParaRPr lang="en-U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842963" y="6041362"/>
            <a:ext cx="5761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smtClean="0">
                <a:solidFill>
                  <a:srgbClr val="7030A0"/>
                </a:solidFill>
              </a:rPr>
              <a:t>파이썬은 공식적으로 여러 줄 주석을 허용하지 않는다</a:t>
            </a:r>
            <a:r>
              <a:rPr kumimoji="1" lang="en-US" altLang="ko-KR" dirty="0" smtClean="0">
                <a:solidFill>
                  <a:srgbClr val="7030A0"/>
                </a:solidFill>
              </a:rPr>
              <a:t>.</a:t>
            </a:r>
            <a:endParaRPr kumimoji="1"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524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산술연산자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9218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산술연산자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88422"/>
              </p:ext>
            </p:extLst>
          </p:nvPr>
        </p:nvGraphicFramePr>
        <p:xfrm>
          <a:off x="677863" y="2160588"/>
          <a:ext cx="859631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/>
                <a:gridCol w="2865437"/>
                <a:gridCol w="286543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기능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+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덧셈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3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-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뺄셈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baseline="0" dirty="0" smtClean="0"/>
                        <a:t> * </a:t>
                      </a:r>
                      <a:r>
                        <a:rPr lang="en-US" altLang="ko-KR" baseline="0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곱셈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/</a:t>
                      </a:r>
                      <a:r>
                        <a:rPr lang="ko-KR" altLang="en-US" baseline="0" dirty="0" smtClean="0"/>
                        <a:t> </a:t>
                      </a:r>
                      <a:r>
                        <a:rPr lang="en-US" altLang="ko-KR" baseline="0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나눗셈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//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//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나눗셈의 몫</a:t>
                      </a:r>
                      <a:r>
                        <a:rPr lang="en-US" altLang="ko-KR" dirty="0" smtClean="0"/>
                        <a:t> (</a:t>
                      </a:r>
                      <a:r>
                        <a:rPr lang="ko-KR" altLang="en-US" dirty="0" smtClean="0"/>
                        <a:t>정수나누기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4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%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나눗셈의 나머지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2</a:t>
                      </a:r>
                      <a:r>
                        <a:rPr lang="ko-KR" altLang="en-US" baseline="0" dirty="0" smtClean="0"/>
                        <a:t> ** </a:t>
                      </a:r>
                      <a:r>
                        <a:rPr lang="en-US" altLang="ko-KR" baseline="0" dirty="0" smtClean="0"/>
                        <a:t>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제곱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텍스트 상자 2"/>
          <p:cNvSpPr txBox="1"/>
          <p:nvPr/>
        </p:nvSpPr>
        <p:spPr>
          <a:xfrm>
            <a:off x="4439024" y="6082146"/>
            <a:ext cx="4834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smtClean="0">
                <a:solidFill>
                  <a:srgbClr val="7030A0"/>
                </a:solidFill>
              </a:rPr>
              <a:t>/</a:t>
            </a:r>
            <a:r>
              <a:rPr kumimoji="1" lang="ko-KR" altLang="en-US" dirty="0" smtClean="0">
                <a:solidFill>
                  <a:srgbClr val="7030A0"/>
                </a:solidFill>
              </a:rPr>
              <a:t>는 </a:t>
            </a:r>
            <a:r>
              <a:rPr kumimoji="1" lang="en-US" altLang="ko-KR" dirty="0" smtClean="0">
                <a:solidFill>
                  <a:srgbClr val="7030A0"/>
                </a:solidFill>
              </a:rPr>
              <a:t>2.</a:t>
            </a:r>
            <a:r>
              <a:rPr kumimoji="1" lang="ko-KR" altLang="en-US" dirty="0" smtClean="0">
                <a:solidFill>
                  <a:srgbClr val="7030A0"/>
                </a:solidFill>
              </a:rPr>
              <a:t>* 과 </a:t>
            </a:r>
            <a:r>
              <a:rPr kumimoji="1" lang="en-US" altLang="ko-KR" dirty="0" smtClean="0">
                <a:solidFill>
                  <a:srgbClr val="7030A0"/>
                </a:solidFill>
              </a:rPr>
              <a:t>3.</a:t>
            </a:r>
            <a:r>
              <a:rPr kumimoji="1" lang="ko-KR" altLang="en-US" dirty="0" smtClean="0">
                <a:solidFill>
                  <a:srgbClr val="7030A0"/>
                </a:solidFill>
              </a:rPr>
              <a:t>*에서 다소 다르게 작동함에 유의</a:t>
            </a:r>
            <a:endParaRPr kumimoji="1"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6986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산술 연산자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5" y="1769567"/>
            <a:ext cx="8596668" cy="46628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 + 2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덧셈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3 - 1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뺄셈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4 * 3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곱셈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12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4 / 3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나눗셈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1.3333333333333333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4 // 3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나눗셈의 몫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4 % 3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나눗셈의 나머지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2 ** 3 # </a:t>
            </a:r>
            <a:r>
              <a:rPr lang="ko-KR" altLang="mr-IN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제곱</a:t>
            </a:r>
          </a:p>
          <a:p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8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/>
          </a:p>
        </p:txBody>
      </p:sp>
    </p:spTree>
    <p:extLst>
      <p:ext uri="{BB962C8B-B14F-4D97-AF65-F5344CB8AC3E}">
        <p14:creationId xmlns:p14="http://schemas.microsoft.com/office/powerpoint/2010/main" val="144163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파이썬의 특징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ko-KR" altLang="en-US" dirty="0" smtClean="0"/>
              <a:t>대화형 인터프리터 언어</a:t>
            </a:r>
            <a:endParaRPr kumimoji="1" lang="en-US" altLang="ko-KR" dirty="0" smtClean="0"/>
          </a:p>
          <a:p>
            <a:r>
              <a:rPr kumimoji="1" lang="ko-KR" altLang="en-US" dirty="0" smtClean="0"/>
              <a:t>동적타이핑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동적인 데이터 타입 결정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지원</a:t>
            </a:r>
            <a:endParaRPr kumimoji="1" lang="en-US" altLang="ko-KR" dirty="0" smtClean="0"/>
          </a:p>
          <a:p>
            <a:r>
              <a:rPr kumimoji="1" lang="ko-KR" altLang="en-US" dirty="0" smtClean="0"/>
              <a:t>플랫폼 독립적 언어</a:t>
            </a:r>
            <a:endParaRPr kumimoji="1" lang="en-US" altLang="ko-KR" dirty="0" smtClean="0"/>
          </a:p>
          <a:p>
            <a:r>
              <a:rPr kumimoji="1" lang="ko-KR" altLang="en-US" dirty="0" smtClean="0"/>
              <a:t>간단하고 쉬운 문법</a:t>
            </a:r>
            <a:endParaRPr kumimoji="1" lang="en-US" altLang="ko-KR" dirty="0" smtClean="0"/>
          </a:p>
          <a:p>
            <a:r>
              <a:rPr kumimoji="1" lang="ko-KR" altLang="en-US" dirty="0" smtClean="0"/>
              <a:t>높은 가독성</a:t>
            </a:r>
            <a:endParaRPr kumimoji="1" lang="en-US" altLang="ko-KR" dirty="0" smtClean="0"/>
          </a:p>
          <a:p>
            <a:r>
              <a:rPr kumimoji="1" lang="ko-KR" altLang="en-US" dirty="0" smtClean="0"/>
              <a:t>비교적 짧은 개발 시간</a:t>
            </a:r>
            <a:endParaRPr kumimoji="1" lang="en-US" altLang="ko-KR" dirty="0" smtClean="0"/>
          </a:p>
          <a:p>
            <a:r>
              <a:rPr kumimoji="1" lang="ko-KR" altLang="en-US" dirty="0" smtClean="0"/>
              <a:t>고수준 내장 객체 자료형</a:t>
            </a:r>
            <a:r>
              <a:rPr kumimoji="1" lang="en-US" altLang="ko-KR" dirty="0" smtClean="0"/>
              <a:t>(List, Dictionary, Tuple </a:t>
            </a:r>
            <a:r>
              <a:rPr kumimoji="1" lang="ko-KR" altLang="en-US" dirty="0" smtClean="0"/>
              <a:t>등 자료 구조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메모리 자동 관리</a:t>
            </a:r>
            <a:endParaRPr kumimoji="1" lang="en-US" altLang="ko-KR" dirty="0" smtClean="0"/>
          </a:p>
          <a:p>
            <a:r>
              <a:rPr kumimoji="1" lang="ko-KR" altLang="en-US" dirty="0" smtClean="0"/>
              <a:t>풍부한 라이브러리</a:t>
            </a:r>
            <a:endParaRPr kumimoji="1" lang="en-US" altLang="ko-KR" dirty="0" smtClean="0"/>
          </a:p>
          <a:p>
            <a:r>
              <a:rPr kumimoji="1" lang="ko-KR" altLang="en-US" dirty="0" smtClean="0"/>
              <a:t>높은 확장성 </a:t>
            </a:r>
            <a:r>
              <a:rPr kumimoji="1" lang="en-US" altLang="ko-KR" dirty="0" smtClean="0"/>
              <a:t>(Glue Language)</a:t>
            </a:r>
          </a:p>
          <a:p>
            <a:r>
              <a:rPr kumimoji="1" lang="ko-KR" altLang="en-US" dirty="0" smtClean="0"/>
              <a:t>유니코드</a:t>
            </a:r>
            <a:endParaRPr kumimoji="1" lang="en-US" altLang="ko-KR" dirty="0" smtClean="0"/>
          </a:p>
          <a:p>
            <a:r>
              <a:rPr kumimoji="1" lang="ko-KR" altLang="en-US" dirty="0" smtClean="0"/>
              <a:t>무로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파이썬 재단이 관리하는 개방형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공동체 기반 개발 모델</a:t>
            </a:r>
            <a:r>
              <a:rPr kumimoji="1" lang="en-US" altLang="ko-KR" dirty="0" smtClean="0"/>
              <a:t>)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83126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복소수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실수부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허수부로 구성</a:t>
            </a:r>
            <a:endParaRPr kumimoji="1" lang="en-US" altLang="ko-KR" dirty="0" smtClean="0"/>
          </a:p>
          <a:p>
            <a:r>
              <a:rPr kumimoji="1" lang="ko-KR" altLang="en-US" dirty="0" smtClean="0"/>
              <a:t>허수부는 </a:t>
            </a:r>
            <a:r>
              <a:rPr kumimoji="1" lang="en-US" altLang="ko-KR" dirty="0" smtClean="0"/>
              <a:t>j </a:t>
            </a:r>
            <a:r>
              <a:rPr kumimoji="1" lang="ko-KR" altLang="en-US" dirty="0" smtClean="0"/>
              <a:t>혹은 </a:t>
            </a:r>
            <a:r>
              <a:rPr kumimoji="1" lang="en-US" altLang="ko-KR" dirty="0" smtClean="0"/>
              <a:t>J</a:t>
            </a:r>
            <a:r>
              <a:rPr kumimoji="1" lang="ko-KR" altLang="en-US" dirty="0" smtClean="0"/>
              <a:t>로 표기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040541"/>
            <a:ext cx="8596668" cy="300082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(3 - 4j)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complex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(3 - 4j).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real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실수부 반환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3.0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(3 - 4j).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imag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허수부 반환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-4.0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(3 - 4j).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conjugate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켤레복소수 반환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(3+4j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6359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변수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401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변수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숫자나 문자열 등 데이터에 이름을 붙여 기억하도록 하는 기능</a:t>
            </a:r>
            <a:endParaRPr kumimoji="1" lang="en-US" altLang="ko-KR" dirty="0"/>
          </a:p>
          <a:p>
            <a:r>
              <a:rPr kumimoji="1" lang="ko-KR" altLang="en-US" dirty="0" smtClean="0"/>
              <a:t>변수를 사용하면 데이터나 결과값을 반복하여 사용할 수 있다</a:t>
            </a:r>
            <a:endParaRPr kumimoji="1" lang="en-US" altLang="ko-KR" dirty="0"/>
          </a:p>
          <a:p>
            <a:r>
              <a:rPr kumimoji="1" lang="en-US" altLang="ko-KR" dirty="0" smtClean="0"/>
              <a:t>Python</a:t>
            </a:r>
            <a:r>
              <a:rPr kumimoji="1" lang="ko-KR" altLang="en-US" dirty="0" smtClean="0"/>
              <a:t>에서는 변수를 선언하는 과정이 없다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변수에 값을 할당하는 순간 자동으로 선언된다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할당 연산자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=</a:t>
            </a:r>
          </a:p>
          <a:p>
            <a:pPr lvl="1"/>
            <a:r>
              <a:rPr kumimoji="1" lang="en-US" altLang="ko-KR" dirty="0" smtClean="0"/>
              <a:t>‘</a:t>
            </a:r>
            <a:r>
              <a:rPr kumimoji="1" lang="ko-KR" altLang="en-US" dirty="0" smtClean="0"/>
              <a:t>같다</a:t>
            </a:r>
            <a:r>
              <a:rPr kumimoji="1" lang="en-US" altLang="ko-KR" dirty="0" smtClean="0"/>
              <a:t>’</a:t>
            </a:r>
            <a:r>
              <a:rPr kumimoji="1" lang="ko-KR" altLang="en-US" dirty="0" smtClean="0"/>
              <a:t>는 의미가 아니라 변수에 내용을 담으라는 의미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677334" y="5473326"/>
            <a:ext cx="7887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rgbClr val="7030A0"/>
                </a:solidFill>
              </a:rPr>
              <a:t>파이썬은 변수의 타입이 고정되지 않은 동적 타입</a:t>
            </a:r>
            <a:r>
              <a:rPr kumimoji="1" lang="en-US" altLang="ko-KR" b="1" dirty="0" smtClean="0">
                <a:solidFill>
                  <a:srgbClr val="7030A0"/>
                </a:solidFill>
              </a:rPr>
              <a:t>(dynamically typed) </a:t>
            </a:r>
            <a:r>
              <a:rPr kumimoji="1" lang="ko-KR" altLang="en-US" b="1" dirty="0" smtClean="0">
                <a:solidFill>
                  <a:srgbClr val="7030A0"/>
                </a:solidFill>
              </a:rPr>
              <a:t>언어</a:t>
            </a:r>
            <a:endParaRPr kumimoji="1" lang="ko-KR" alt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0768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변수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변수명 </a:t>
            </a:r>
            <a:r>
              <a:rPr kumimoji="1" lang="en-US" altLang="ko-KR" dirty="0" smtClean="0"/>
              <a:t>=</a:t>
            </a:r>
            <a:r>
              <a:rPr kumimoji="1" lang="ko-KR" altLang="en-US" dirty="0" smtClean="0"/>
              <a:t> 할당값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040541"/>
            <a:ext cx="8596668" cy="216982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price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120000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0.1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부가가치세율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final_price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price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price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vat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final_price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132000.0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1877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변수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다양한 할당방법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여러 개를 한꺼번에 치환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여러 개를 같은 값으로 치환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10341"/>
            <a:ext cx="8596668" cy="106182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3.5, 5.3</a:t>
            </a: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4776333"/>
            <a:ext cx="8596668" cy="106182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 = y = z = 10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2227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변수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다양한 할당방법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값 교환 </a:t>
            </a:r>
            <a:r>
              <a:rPr kumimoji="1" lang="en-US" altLang="ko-KR" dirty="0" smtClean="0"/>
              <a:t>(swap)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10341"/>
            <a:ext cx="8596668" cy="161582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</a:t>
            </a:r>
            <a:r>
              <a:rPr lang="mr-IN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3.5, 5.3</a:t>
            </a: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e, f = f, e</a:t>
            </a:r>
          </a:p>
          <a:p>
            <a:r>
              <a:rPr lang="en-U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print(e, f)</a:t>
            </a:r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9882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변수명 작성 규칙</a:t>
            </a:r>
            <a:r>
              <a:rPr kumimoji="1" lang="en-US" altLang="ko-KR" dirty="0" smtClean="0"/>
              <a:t>	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sz="1400" dirty="0" smtClean="0"/>
              <a:t>문자</a:t>
            </a:r>
            <a:r>
              <a:rPr kumimoji="1" lang="en-US" altLang="ko-KR" sz="1400" dirty="0" smtClean="0"/>
              <a:t>,</a:t>
            </a:r>
            <a:r>
              <a:rPr kumimoji="1" lang="ko-KR" altLang="en-US" sz="1400" dirty="0" smtClean="0"/>
              <a:t> 숫자</a:t>
            </a:r>
            <a:r>
              <a:rPr kumimoji="1" lang="en-US" altLang="ko-KR" sz="1400" dirty="0" smtClean="0"/>
              <a:t>,</a:t>
            </a:r>
            <a:r>
              <a:rPr kumimoji="1" lang="ko-KR" altLang="en-US" sz="1400" dirty="0" smtClean="0"/>
              <a:t> </a:t>
            </a:r>
            <a:r>
              <a:rPr kumimoji="1" lang="en-US" altLang="ko-KR" sz="1400" dirty="0" smtClean="0"/>
              <a:t>_(</a:t>
            </a:r>
            <a:r>
              <a:rPr kumimoji="1" lang="ko-KR" altLang="en-US" sz="1400" dirty="0" smtClean="0"/>
              <a:t>언더바</a:t>
            </a:r>
            <a:r>
              <a:rPr kumimoji="1" lang="en-US" altLang="ko-KR" sz="1400" dirty="0" smtClean="0"/>
              <a:t>)</a:t>
            </a:r>
            <a:r>
              <a:rPr kumimoji="1" lang="ko-KR" altLang="en-US" sz="1400" dirty="0" smtClean="0"/>
              <a:t>의 조합으로 구성</a:t>
            </a:r>
            <a:endParaRPr kumimoji="1" lang="en-US" altLang="ko-KR" sz="1400" dirty="0" smtClean="0"/>
          </a:p>
          <a:p>
            <a:r>
              <a:rPr kumimoji="1" lang="ko-KR" altLang="en-US" sz="1400" dirty="0" smtClean="0"/>
              <a:t>숫자로 시작할 수 없다</a:t>
            </a:r>
            <a:endParaRPr kumimoji="1" lang="en-US" altLang="ko-KR" sz="1400" dirty="0" smtClean="0"/>
          </a:p>
          <a:p>
            <a:r>
              <a:rPr kumimoji="1" lang="ko-KR" altLang="en-US" sz="1400" dirty="0" smtClean="0"/>
              <a:t>예약어를 사용할 수 없다</a:t>
            </a:r>
            <a:endParaRPr kumimoji="1" lang="en-US" altLang="ko-KR" sz="1400" dirty="0" smtClean="0"/>
          </a:p>
          <a:p>
            <a:r>
              <a:rPr kumimoji="1" lang="ko-KR" altLang="en-US" sz="1400" dirty="0" smtClean="0"/>
              <a:t>변수가 가지는 의미를 나타내는 영어 단어를 조합하여 사용하기를 추천</a:t>
            </a:r>
            <a:endParaRPr kumimoji="1" lang="en-US" altLang="ko-KR" sz="1400" dirty="0" smtClean="0"/>
          </a:p>
          <a:p>
            <a:r>
              <a:rPr kumimoji="1" lang="ko-KR" altLang="en-US" sz="1400" dirty="0" smtClean="0"/>
              <a:t>변수명은 대소문자를 구분한다</a:t>
            </a:r>
            <a:endParaRPr kumimoji="1" lang="ko-KR" altLang="en-US" sz="1400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871537"/>
            <a:ext cx="8596668" cy="272382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value = 100</a:t>
            </a: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_value2 = 200</a:t>
            </a: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3value = </a:t>
            </a:r>
            <a:r>
              <a:rPr lang="is-IS" altLang="ko-KR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300 # </a:t>
            </a:r>
            <a:r>
              <a:rPr lang="ko-KR" altLang="en-US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변수명은 숫자로 시작할 수 없다</a:t>
            </a:r>
            <a:endParaRPr lang="is-IS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File "&lt;stdin&gt;", line 1</a:t>
            </a: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3value = 300</a:t>
            </a: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        ^</a:t>
            </a:r>
          </a:p>
          <a:p>
            <a:r>
              <a:rPr lang="is-IS" altLang="ko-KR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SyntaxError: invalid syntax</a:t>
            </a:r>
          </a:p>
          <a:p>
            <a:endParaRPr lang="mr-IN" altLang="ko-KR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3417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예약어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Python</a:t>
            </a:r>
            <a:r>
              <a:rPr kumimoji="1" lang="ko-KR" altLang="en-US" dirty="0" smtClean="0"/>
              <a:t>이 이미 사용하기로 지정해 둔 문자열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665037"/>
            <a:ext cx="10917766" cy="366254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global =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 # global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은 키워드이다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변수명으로 사용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x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File "&lt;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stdin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&gt;", line 1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   global = 10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          ^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SyntaxError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invalid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syntax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키워드 목록 확인하기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import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keyword 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keyword.kwlist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['False', 'None', 'True', 'and', 'as', 'assert', 'break', 'class', 'continue',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'del',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elif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'else', 'except', 'finally', 'for', 'from', 'global', 'if', 'import', 'in', 'is', 'lambda', 'nonlocal', 'not', 'or', 'pass', 'raise', 'return', 'try', 'while', 'with', 'yield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8213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비교연산자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099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비교연산자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2212603"/>
              </p:ext>
            </p:extLst>
          </p:nvPr>
        </p:nvGraphicFramePr>
        <p:xfrm>
          <a:off x="677863" y="2160588"/>
          <a:ext cx="8596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/>
                <a:gridCol w="2865437"/>
                <a:gridCol w="286543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비교연산자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x &gt; 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보다 크다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x &gt;= 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보다 크거나 같다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x &lt; 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보다 작다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x &lt;= 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보다 작거나 같다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==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x == 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와 같다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!=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x != y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는 </a:t>
                      </a:r>
                      <a:r>
                        <a:rPr lang="en-US" altLang="ko-KR" dirty="0" smtClean="0"/>
                        <a:t>y </a:t>
                      </a:r>
                      <a:r>
                        <a:rPr lang="ko-KR" altLang="en-US" dirty="0" smtClean="0"/>
                        <a:t>와 같지 않다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661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간단하고 쉬운 문법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높은 가독성</a:t>
            </a:r>
            <a:endParaRPr kumimoji="1"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5391" y="2160588"/>
            <a:ext cx="5201255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5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비교연산자와 </a:t>
            </a:r>
            <a:r>
              <a:rPr kumimoji="1" lang="en-US" altLang="ko-KR" dirty="0" smtClean="0"/>
              <a:t>bool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비교연산자의 비교 결과는 </a:t>
            </a:r>
            <a:r>
              <a:rPr kumimoji="1" lang="en-US" altLang="ko-KR" dirty="0" smtClean="0"/>
              <a:t>bool</a:t>
            </a:r>
            <a:r>
              <a:rPr kumimoji="1" lang="ko-KR" altLang="en-US" dirty="0" smtClean="0"/>
              <a:t> 값</a:t>
            </a:r>
            <a:r>
              <a:rPr kumimoji="1" lang="en-US" altLang="ko-KR" dirty="0" smtClean="0"/>
              <a:t>(True or False)</a:t>
            </a:r>
            <a:r>
              <a:rPr kumimoji="1" lang="ko-KR" altLang="en-US" dirty="0" smtClean="0"/>
              <a:t>을 반환한다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같음</a:t>
            </a:r>
            <a:r>
              <a:rPr kumimoji="1" lang="en-US" altLang="ko-KR" dirty="0" smtClean="0"/>
              <a:t>(equal)</a:t>
            </a:r>
            <a:r>
              <a:rPr kumimoji="1" lang="ko-KR" altLang="en-US" dirty="0" smtClean="0"/>
              <a:t>을 비교하는 연산자는 </a:t>
            </a:r>
            <a:r>
              <a:rPr kumimoji="1" lang="en-US" altLang="ko-KR" dirty="0" smtClean="0"/>
              <a:t>==</a:t>
            </a:r>
            <a:r>
              <a:rPr kumimoji="1" lang="ko-KR" altLang="en-US" dirty="0" smtClean="0"/>
              <a:t> 이다</a:t>
            </a:r>
            <a:r>
              <a:rPr kumimoji="1" lang="en-US" altLang="ko-KR" dirty="0" smtClean="0"/>
              <a:t>(=</a:t>
            </a:r>
            <a:r>
              <a:rPr kumimoji="1" lang="ko-KR" altLang="en-US" dirty="0" smtClean="0"/>
              <a:t> 는 할당연산자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주의</a:t>
            </a:r>
            <a:endParaRPr kumimoji="1" lang="en-US" altLang="ko-KR" dirty="0" smtClean="0"/>
          </a:p>
          <a:p>
            <a:r>
              <a:rPr kumimoji="1" lang="ko-KR" altLang="en-US" dirty="0" smtClean="0"/>
              <a:t>비교연산자와 </a:t>
            </a:r>
            <a:r>
              <a:rPr kumimoji="1" lang="en-US" altLang="ko-KR" dirty="0" smtClean="0"/>
              <a:t>bool</a:t>
            </a:r>
            <a:r>
              <a:rPr kumimoji="1" lang="ko-KR" altLang="en-US" dirty="0" smtClean="0"/>
              <a:t>은 조건 분기와 긴밀히 연결되어 있다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503237"/>
            <a:ext cx="8596668" cy="321626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&gt;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&gt;=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==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&lt;=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&lt;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12 != 34</a:t>
            </a:r>
          </a:p>
          <a:p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86742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내가 누구</a:t>
            </a:r>
            <a:r>
              <a:rPr kumimoji="1" lang="en-US" altLang="ko-KR" dirty="0" smtClean="0"/>
              <a:t>~</a:t>
            </a:r>
            <a:r>
              <a:rPr kumimoji="1" lang="ko-KR" altLang="en-US" dirty="0" smtClean="0"/>
              <a:t>게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type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변수 혹은 값이 어떤 형식인지 알아낼 수 있다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08286"/>
            <a:ext cx="8596668" cy="317009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type(1)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type(1.234)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'float'&gt;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type(1+2j)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'complex'&gt;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type(True)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'bool'&gt;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type("Hello World")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49594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 smtClean="0"/>
              <a:t>Python </a:t>
            </a:r>
            <a:r>
              <a:rPr kumimoji="1" lang="ko-KR" altLang="en-US" dirty="0" smtClean="0"/>
              <a:t>프로그래밍 기초</a:t>
            </a:r>
            <a:endParaRPr kumimoji="1"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기초 자료형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404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자료형의 분류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접근방법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직접</a:t>
            </a:r>
            <a:r>
              <a:rPr kumimoji="1" lang="en-US" altLang="ko-KR" dirty="0" smtClean="0"/>
              <a:t>(Direct) : 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, float, complex, bool</a:t>
            </a:r>
          </a:p>
          <a:p>
            <a:pPr lvl="1"/>
            <a:r>
              <a:rPr kumimoji="1" lang="ko-KR" altLang="en-US" dirty="0" smtClean="0"/>
              <a:t>시퀀스</a:t>
            </a:r>
            <a:r>
              <a:rPr kumimoji="1" lang="en-US" altLang="ko-KR" dirty="0" smtClean="0"/>
              <a:t>(Sequence) : bytes, 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, list, tuple</a:t>
            </a:r>
          </a:p>
          <a:p>
            <a:pPr lvl="1"/>
            <a:r>
              <a:rPr kumimoji="1" lang="ko-KR" altLang="en-US" dirty="0" smtClean="0"/>
              <a:t>매핑</a:t>
            </a:r>
            <a:r>
              <a:rPr kumimoji="1" lang="en-US" altLang="ko-KR" dirty="0" smtClean="0"/>
              <a:t>(Mapping) : </a:t>
            </a:r>
            <a:r>
              <a:rPr kumimoji="1" lang="en-US" altLang="ko-KR" dirty="0" err="1" smtClean="0"/>
              <a:t>dict</a:t>
            </a:r>
            <a:endParaRPr kumimoji="1" lang="en-US" altLang="ko-KR" dirty="0" smtClean="0"/>
          </a:p>
          <a:p>
            <a:r>
              <a:rPr kumimoji="1" lang="ko-KR" altLang="en-US" dirty="0" smtClean="0"/>
              <a:t>변경가능성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변경 가능</a:t>
            </a:r>
            <a:r>
              <a:rPr kumimoji="1" lang="en-US" altLang="ko-KR" dirty="0" smtClean="0"/>
              <a:t>(Mutable) : list, set, </a:t>
            </a:r>
            <a:r>
              <a:rPr kumimoji="1" lang="en-US" altLang="ko-KR" dirty="0" err="1" smtClean="0"/>
              <a:t>dict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변경 불가능</a:t>
            </a:r>
            <a:r>
              <a:rPr kumimoji="1" lang="en-US" altLang="ko-KR" dirty="0" smtClean="0"/>
              <a:t>(Immutable) : 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, float, complex, bool, bytes, </a:t>
            </a:r>
            <a:r>
              <a:rPr kumimoji="1" lang="en-US" altLang="ko-KR" dirty="0" err="1" smtClean="0"/>
              <a:t>str</a:t>
            </a:r>
            <a:r>
              <a:rPr kumimoji="1" lang="en-US" altLang="ko-KR" dirty="0" smtClean="0"/>
              <a:t>, tuple</a:t>
            </a:r>
          </a:p>
          <a:p>
            <a:r>
              <a:rPr kumimoji="1" lang="ko-KR" altLang="en-US" dirty="0" smtClean="0"/>
              <a:t>저장 모델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리터럴</a:t>
            </a:r>
            <a:r>
              <a:rPr kumimoji="1" lang="en-US" altLang="ko-KR" dirty="0" smtClean="0"/>
              <a:t>(Literal) : 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, float, complex, bool, bytes, </a:t>
            </a:r>
            <a:r>
              <a:rPr kumimoji="1" lang="en-US" altLang="ko-KR" dirty="0" err="1" smtClean="0"/>
              <a:t>str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저장</a:t>
            </a:r>
            <a:r>
              <a:rPr kumimoji="1" lang="en-US" altLang="ko-KR" dirty="0" smtClean="0"/>
              <a:t>(Container) : list, tuple, </a:t>
            </a:r>
            <a:r>
              <a:rPr kumimoji="1" lang="en-US" altLang="ko-KR" dirty="0" err="1" smtClean="0"/>
              <a:t>dict</a:t>
            </a:r>
            <a:r>
              <a:rPr kumimoji="1" lang="en-US" altLang="ko-KR" dirty="0" smtClean="0"/>
              <a:t>, set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8063086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시퀀스 모델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인덱싱</a:t>
            </a:r>
            <a:r>
              <a:rPr kumimoji="1" lang="en-US" altLang="ko-KR" sz="2400" dirty="0" smtClean="0"/>
              <a:t>(indexing)</a:t>
            </a:r>
            <a:r>
              <a:rPr kumimoji="1" lang="ko-KR" altLang="en-US" sz="2400" dirty="0" smtClean="0"/>
              <a:t>과 슬라이싱</a:t>
            </a:r>
            <a:r>
              <a:rPr kumimoji="1" lang="en-US" altLang="ko-KR" sz="2400" dirty="0" smtClean="0"/>
              <a:t>(slicing)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2318" y="2634125"/>
            <a:ext cx="5346700" cy="2933700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677334" y="6041361"/>
            <a:ext cx="6276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rgbClr val="7030A0"/>
                </a:solidFill>
              </a:rPr>
              <a:t>시퀀스 모델에서 인덱싱과 슬라이싱은 매우 중요하다</a:t>
            </a:r>
            <a:endParaRPr kumimoji="1" lang="en-US" altLang="ko-KR" b="1" dirty="0" smtClean="0">
              <a:solidFill>
                <a:srgbClr val="7030A0"/>
              </a:solidFill>
            </a:endParaRPr>
          </a:p>
          <a:p>
            <a:r>
              <a:rPr kumimoji="1" lang="ko-KR" altLang="en-US" b="1" dirty="0" smtClean="0">
                <a:solidFill>
                  <a:srgbClr val="7030A0"/>
                </a:solidFill>
              </a:rPr>
              <a:t>충분히 반복 연습하여 원하는 데이터를 추출해낼 수 있도록 </a:t>
            </a:r>
            <a:endParaRPr kumimoji="1" lang="en-US" altLang="ko-KR" b="1" dirty="0" smtClean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0258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시퀀스 모델의 주요 연산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410183"/>
              </p:ext>
            </p:extLst>
          </p:nvPr>
        </p:nvGraphicFramePr>
        <p:xfrm>
          <a:off x="677863" y="2160588"/>
          <a:ext cx="8596311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/>
                <a:gridCol w="2865437"/>
                <a:gridCol w="286543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사용예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+</a:t>
                      </a:r>
                      <a:r>
                        <a:rPr lang="ko-KR" altLang="en-US" baseline="0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“</a:t>
                      </a:r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Pyt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” + “hon”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*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반복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“Python”</a:t>
                      </a:r>
                      <a:r>
                        <a:rPr lang="en-US" altLang="ko-KR" baseline="0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 * 2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len</a:t>
                      </a:r>
                      <a:r>
                        <a:rPr lang="en-US" altLang="ko-KR" dirty="0" smtClean="0"/>
                        <a:t>()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길이 반환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len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(“Python”)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in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포함 여부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“P” in “Python”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not in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포함되지 않음 여부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“r” not in “Python”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564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논리형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bool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참이나 거짓을 나타내는 </a:t>
            </a:r>
            <a:r>
              <a:rPr kumimoji="1" lang="en-US" altLang="ko-KR" dirty="0" smtClean="0"/>
              <a:t>True, False </a:t>
            </a:r>
            <a:r>
              <a:rPr kumimoji="1" lang="ko-KR" altLang="en-US" dirty="0" smtClean="0"/>
              <a:t>두 상수를 갖는다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78287"/>
            <a:ext cx="8596668" cy="390876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1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&gt; 10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&lt; 10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 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==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=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우변의 비교값의 결과는 논리형으로 저장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*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bool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10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11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5592726" y="946834"/>
            <a:ext cx="3978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rgbClr val="7030A0"/>
                </a:solidFill>
              </a:rPr>
              <a:t>사실상 </a:t>
            </a:r>
            <a:r>
              <a:rPr kumimoji="1" lang="en-US" altLang="ko-KR" b="1" dirty="0" smtClean="0">
                <a:solidFill>
                  <a:srgbClr val="7030A0"/>
                </a:solidFill>
              </a:rPr>
              <a:t>False </a:t>
            </a:r>
            <a:r>
              <a:rPr kumimoji="1" lang="ko-KR" altLang="en-US" b="1" dirty="0" smtClean="0">
                <a:solidFill>
                  <a:srgbClr val="7030A0"/>
                </a:solidFill>
              </a:rPr>
              <a:t>는 </a:t>
            </a:r>
            <a:r>
              <a:rPr kumimoji="1" lang="en-US" altLang="ko-KR" b="1" dirty="0" smtClean="0">
                <a:solidFill>
                  <a:srgbClr val="7030A0"/>
                </a:solidFill>
              </a:rPr>
              <a:t>0</a:t>
            </a:r>
            <a:r>
              <a:rPr kumimoji="1" lang="ko-KR" altLang="en-US" b="1" dirty="0" smtClean="0">
                <a:solidFill>
                  <a:srgbClr val="7030A0"/>
                </a:solidFill>
              </a:rPr>
              <a:t> 값을 갖고</a:t>
            </a:r>
            <a:endParaRPr kumimoji="1" lang="en-US" altLang="ko-KR" b="1" dirty="0" smtClean="0">
              <a:solidFill>
                <a:srgbClr val="7030A0"/>
              </a:solidFill>
            </a:endParaRPr>
          </a:p>
          <a:p>
            <a:r>
              <a:rPr kumimoji="1" lang="ko-KR" altLang="en-US" b="1" dirty="0" smtClean="0">
                <a:solidFill>
                  <a:srgbClr val="7030A0"/>
                </a:solidFill>
              </a:rPr>
              <a:t>그 이외의 값은 모두 </a:t>
            </a:r>
            <a:r>
              <a:rPr kumimoji="1" lang="en-US" altLang="ko-KR" b="1" dirty="0" smtClean="0">
                <a:solidFill>
                  <a:srgbClr val="7030A0"/>
                </a:solidFill>
              </a:rPr>
              <a:t>True</a:t>
            </a:r>
            <a:r>
              <a:rPr kumimoji="1" lang="ko-KR" altLang="en-US" b="1" dirty="0" smtClean="0">
                <a:solidFill>
                  <a:srgbClr val="7030A0"/>
                </a:solidFill>
              </a:rPr>
              <a:t>로 판정한다</a:t>
            </a:r>
            <a:endParaRPr kumimoji="1" lang="ko-KR" alt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38344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논리형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논리연산자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/>
          </p:nvPr>
        </p:nvGraphicFramePr>
        <p:xfrm>
          <a:off x="677863" y="2160588"/>
          <a:ext cx="8596311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4537"/>
                <a:gridCol w="2501900"/>
                <a:gridCol w="4079874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용례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논리합</a:t>
                      </a:r>
                      <a:endParaRPr lang="en-US" altLang="ko-KR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{expr1}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dirty="0" smtClean="0"/>
                        <a:t>or {expr2}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두 값 중 하나만 </a:t>
                      </a:r>
                      <a:r>
                        <a:rPr lang="en-US" altLang="ko-KR" dirty="0" smtClean="0"/>
                        <a:t>True</a:t>
                      </a:r>
                      <a:r>
                        <a:rPr lang="ko-KR" altLang="en-US" dirty="0" smtClean="0"/>
                        <a:t>면 </a:t>
                      </a:r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논리곱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{expr1} and {expr2}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두 값 모두 </a:t>
                      </a:r>
                      <a:r>
                        <a:rPr lang="en-US" altLang="ko-KR" dirty="0" smtClean="0"/>
                        <a:t>True</a:t>
                      </a:r>
                      <a:r>
                        <a:rPr lang="ko-KR" altLang="en-US" dirty="0" smtClean="0"/>
                        <a:t>여야 </a:t>
                      </a:r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논리부정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n</a:t>
                      </a:r>
                      <a:r>
                        <a:rPr lang="en-US" altLang="ko-KR" dirty="0" smtClean="0"/>
                        <a:t>ot {expr}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expr</a:t>
                      </a:r>
                      <a:r>
                        <a:rPr lang="ko-KR" altLang="en-US" dirty="0" smtClean="0"/>
                        <a:t>의 논리값을 반대로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텍스트 상자 2"/>
          <p:cNvSpPr txBox="1"/>
          <p:nvPr/>
        </p:nvSpPr>
        <p:spPr>
          <a:xfrm>
            <a:off x="677334" y="5571460"/>
            <a:ext cx="5000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b="1" dirty="0" smtClean="0">
                <a:solidFill>
                  <a:srgbClr val="7030A0"/>
                </a:solidFill>
              </a:rPr>
              <a:t>논리 연산자와 비교 연산자를 적절히 조합하면</a:t>
            </a:r>
            <a:r>
              <a:rPr kumimoji="1" lang="en-US" altLang="ko-KR" b="1" dirty="0" smtClean="0">
                <a:solidFill>
                  <a:srgbClr val="7030A0"/>
                </a:solidFill>
              </a:rPr>
              <a:t>,</a:t>
            </a:r>
          </a:p>
          <a:p>
            <a:r>
              <a:rPr kumimoji="1" lang="ko-KR" altLang="en-US" b="1" dirty="0" smtClean="0">
                <a:solidFill>
                  <a:srgbClr val="7030A0"/>
                </a:solidFill>
              </a:rPr>
              <a:t>다양한 조건의 논리값을 만들어 낼 수 있다</a:t>
            </a:r>
            <a:endParaRPr kumimoji="1" lang="ko-KR" altLang="en-US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87053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논리형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논리연산자</a:t>
            </a:r>
            <a:r>
              <a:rPr kumimoji="1" lang="en-US" altLang="ko-KR" sz="2400" dirty="0" smtClean="0"/>
              <a:t>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ko-KR" altLang="en-US" sz="2400" dirty="0" smtClean="0"/>
              <a:t>논리합</a:t>
            </a:r>
            <a:r>
              <a:rPr kumimoji="1" lang="en-US" altLang="ko-KR" sz="2400" dirty="0" smtClean="0"/>
              <a:t>(or)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or </a:t>
            </a:r>
            <a:r>
              <a:rPr kumimoji="1" lang="ko-KR" altLang="en-US" dirty="0" smtClean="0"/>
              <a:t>연산자를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논리합을 구한다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두 값 중 하나만 </a:t>
            </a:r>
            <a:r>
              <a:rPr kumimoji="1" lang="en-US" altLang="ko-KR" dirty="0" smtClean="0"/>
              <a:t>True</a:t>
            </a:r>
            <a:r>
              <a:rPr kumimoji="1" lang="ko-KR" altLang="en-US" dirty="0" smtClean="0"/>
              <a:t>면 </a:t>
            </a:r>
            <a:r>
              <a:rPr kumimoji="1" lang="en-US" altLang="ko-KR" dirty="0" smtClean="0"/>
              <a:t>True </a:t>
            </a:r>
            <a:endParaRPr kumimoji="1"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11668" y="3173875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값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값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97022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논리형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논리연산자</a:t>
            </a:r>
            <a:r>
              <a:rPr kumimoji="1" lang="en-US" altLang="ko-KR" sz="2400" dirty="0" smtClean="0"/>
              <a:t>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ko-KR" altLang="en-US" sz="2400" dirty="0" smtClean="0"/>
              <a:t>논리곱</a:t>
            </a:r>
            <a:r>
              <a:rPr kumimoji="1" lang="en-US" altLang="ko-KR" sz="2400" dirty="0" smtClean="0"/>
              <a:t>(and)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and </a:t>
            </a:r>
            <a:r>
              <a:rPr kumimoji="1" lang="ko-KR" altLang="en-US" dirty="0" smtClean="0"/>
              <a:t>연산자를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논리곱을 구한다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두 값 모두 </a:t>
            </a:r>
            <a:r>
              <a:rPr kumimoji="1" lang="en-US" altLang="ko-KR" dirty="0" smtClean="0"/>
              <a:t>True</a:t>
            </a:r>
            <a:r>
              <a:rPr kumimoji="1" lang="ko-KR" altLang="en-US" dirty="0" smtClean="0"/>
              <a:t>일때만 </a:t>
            </a:r>
            <a:r>
              <a:rPr kumimoji="1" lang="en-US" altLang="ko-KR" dirty="0" smtClean="0"/>
              <a:t>True </a:t>
            </a:r>
            <a:endParaRPr kumimoji="1"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11668" y="3173875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값</a:t>
                      </a:r>
                      <a:r>
                        <a:rPr lang="en-US" altLang="ko-KR" dirty="0" smtClean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값</a:t>
                      </a:r>
                      <a:r>
                        <a:rPr lang="en-US" altLang="ko-KR" dirty="0" smtClean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1834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높은 확장성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Glue Language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언어 자신의 기능은 작게 유지</a:t>
            </a:r>
            <a:endParaRPr kumimoji="1" lang="en-US" altLang="ko-KR" dirty="0"/>
          </a:p>
          <a:p>
            <a:pPr lvl="1"/>
            <a:r>
              <a:rPr kumimoji="1" lang="ko-KR" altLang="en-US" dirty="0" smtClean="0"/>
              <a:t>사용자가 언제나 필요로 하는 최소한의 기능만을 제공하도록 설계</a:t>
            </a:r>
            <a:endParaRPr kumimoji="1" lang="en-US" altLang="ko-KR" dirty="0" smtClean="0"/>
          </a:p>
          <a:p>
            <a:r>
              <a:rPr kumimoji="1" lang="ko-KR" altLang="en-US" dirty="0" smtClean="0"/>
              <a:t>속도나 성능이 필요한 기능은 타 언어</a:t>
            </a:r>
            <a:r>
              <a:rPr kumimoji="1" lang="en-US" altLang="ko-KR" dirty="0" smtClean="0"/>
              <a:t>(C, C++ </a:t>
            </a:r>
            <a:r>
              <a:rPr kumimoji="1" lang="ko-KR" altLang="en-US" dirty="0" smtClean="0"/>
              <a:t>등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로 구현</a:t>
            </a:r>
            <a:r>
              <a:rPr kumimoji="1" lang="en-US" altLang="ko-KR" dirty="0" smtClean="0"/>
              <a:t>,</a:t>
            </a:r>
          </a:p>
          <a:p>
            <a:pPr lvl="1"/>
            <a:r>
              <a:rPr kumimoji="1" lang="ko-KR" altLang="en-US" dirty="0" smtClean="0"/>
              <a:t>파이썬에서는 전반적인 뼈대만 구성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0701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논리형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논리연산자</a:t>
            </a:r>
            <a:r>
              <a:rPr kumimoji="1" lang="en-US" altLang="ko-KR" sz="2400" dirty="0" smtClean="0"/>
              <a:t> </a:t>
            </a:r>
            <a:r>
              <a:rPr kumimoji="1" lang="mr-IN" altLang="ko-KR" sz="2400" dirty="0" smtClean="0"/>
              <a:t>–</a:t>
            </a:r>
            <a:r>
              <a:rPr kumimoji="1" lang="en-US" altLang="ko-KR" sz="2400" dirty="0" smtClean="0"/>
              <a:t> </a:t>
            </a:r>
            <a:r>
              <a:rPr kumimoji="1" lang="ko-KR" altLang="en-US" sz="2400" dirty="0" smtClean="0"/>
              <a:t>논리부정</a:t>
            </a:r>
            <a:r>
              <a:rPr kumimoji="1" lang="en-US" altLang="ko-KR" sz="2400" dirty="0" smtClean="0"/>
              <a:t>(not)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not </a:t>
            </a:r>
            <a:r>
              <a:rPr kumimoji="1" lang="ko-KR" altLang="en-US" dirty="0" smtClean="0"/>
              <a:t>연산자를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논리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결과값을 부정한다</a:t>
            </a:r>
            <a:endParaRPr kumimoji="1"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911668" y="2696796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값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결과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not</a:t>
                      </a:r>
                      <a:r>
                        <a:rPr lang="en-US" altLang="ko-KR" baseline="0" dirty="0" smtClean="0"/>
                        <a:t> True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not False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True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757400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숫자를 다루는 데이터형</a:t>
            </a:r>
            <a:endParaRPr kumimoji="1" lang="en-US" altLang="ko-KR" dirty="0" smtClean="0"/>
          </a:p>
          <a:p>
            <a:r>
              <a:rPr kumimoji="1" lang="ko-KR" altLang="en-US" dirty="0" smtClean="0"/>
              <a:t>수치형 데이터끼리는 더하기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빼기 등의 산술연산을 할 수 있다</a:t>
            </a:r>
            <a:endParaRPr kumimoji="1" lang="en-US" altLang="ko-KR" dirty="0" smtClean="0"/>
          </a:p>
          <a:p>
            <a:r>
              <a:rPr kumimoji="1" lang="ko-KR" altLang="en-US" dirty="0" smtClean="0"/>
              <a:t>수치형의 종류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정수</a:t>
            </a:r>
            <a:r>
              <a:rPr kumimoji="1" lang="en-US" altLang="ko-KR" dirty="0" smtClean="0"/>
              <a:t>(Integer)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r>
              <a:rPr kumimoji="1" lang="en-US" altLang="ko-KR" dirty="0" err="1" smtClean="0"/>
              <a:t>int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실수형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부동소수점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소수</a:t>
            </a:r>
            <a:r>
              <a:rPr kumimoji="1" lang="en-US" altLang="ko-KR" dirty="0" smtClean="0"/>
              <a:t>) : float</a:t>
            </a:r>
          </a:p>
          <a:p>
            <a:pPr lvl="1"/>
            <a:r>
              <a:rPr kumimoji="1" lang="ko-KR" altLang="en-US" dirty="0" smtClean="0"/>
              <a:t>복소수</a:t>
            </a:r>
            <a:r>
              <a:rPr kumimoji="1" lang="en-US" altLang="ko-KR" dirty="0" smtClean="0"/>
              <a:t> : complex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260038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정수형</a:t>
            </a:r>
            <a:r>
              <a:rPr kumimoji="1" lang="en-US" altLang="ko-KR" sz="2400" dirty="0" smtClean="0"/>
              <a:t>(</a:t>
            </a:r>
            <a:r>
              <a:rPr kumimoji="1" lang="en-US" altLang="ko-KR" sz="2400" dirty="0" err="1" smtClean="0"/>
              <a:t>int</a:t>
            </a:r>
            <a:r>
              <a:rPr kumimoji="1" lang="en-US" altLang="ko-KR" sz="2400" dirty="0" smtClean="0"/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10</a:t>
            </a:r>
            <a:r>
              <a:rPr kumimoji="1" lang="ko-KR" altLang="en-US" dirty="0" smtClean="0"/>
              <a:t>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8</a:t>
            </a:r>
            <a:r>
              <a:rPr kumimoji="1" lang="ko-KR" altLang="en-US" dirty="0" smtClean="0"/>
              <a:t>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16</a:t>
            </a:r>
            <a:r>
              <a:rPr kumimoji="1" lang="ko-KR" altLang="en-US" dirty="0" smtClean="0"/>
              <a:t>진 정수를 표현</a:t>
            </a:r>
            <a:endParaRPr kumimoji="1" lang="en-US" altLang="ko-KR" dirty="0" smtClean="0"/>
          </a:p>
          <a:p>
            <a:r>
              <a:rPr kumimoji="1" lang="ko-KR" altLang="en-US" dirty="0" smtClean="0"/>
              <a:t>파이썬 </a:t>
            </a:r>
            <a:r>
              <a:rPr kumimoji="1" lang="en-US" altLang="ko-KR" dirty="0" smtClean="0"/>
              <a:t>3.x</a:t>
            </a:r>
            <a:r>
              <a:rPr kumimoji="1" lang="ko-KR" altLang="en-US" dirty="0" smtClean="0"/>
              <a:t>에서는 </a:t>
            </a:r>
            <a:r>
              <a:rPr kumimoji="1" lang="en-US" altLang="ko-KR" dirty="0" smtClean="0"/>
              <a:t>long</a:t>
            </a:r>
            <a:r>
              <a:rPr kumimoji="1" lang="ko-KR" altLang="en-US" dirty="0" smtClean="0"/>
              <a:t>형이 없어지고 모두 </a:t>
            </a:r>
            <a:r>
              <a:rPr kumimoji="1" lang="en-US" altLang="ko-KR" dirty="0" err="1" smtClean="0"/>
              <a:t>int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형으로 처리된다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949586"/>
            <a:ext cx="8596668" cy="341632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23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형식 점검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isinstance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0b1101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진수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0b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 시작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0o23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8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진수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 시작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0x23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16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진수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0x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 시작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23 13 19 35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42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정수형</a:t>
            </a:r>
            <a:r>
              <a:rPr kumimoji="1" lang="en-US" altLang="ko-KR" sz="2400" dirty="0" smtClean="0"/>
              <a:t>(</a:t>
            </a:r>
            <a:r>
              <a:rPr kumimoji="1" lang="en-US" altLang="ko-KR" sz="2400" dirty="0" err="1" smtClean="0"/>
              <a:t>int</a:t>
            </a:r>
            <a:r>
              <a:rPr kumimoji="1" lang="en-US" altLang="ko-KR" sz="2400" dirty="0" smtClean="0"/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b</a:t>
            </a:r>
            <a:r>
              <a:rPr kumimoji="1" lang="en-US" altLang="ko-KR" dirty="0" smtClean="0"/>
              <a:t>in, </a:t>
            </a:r>
            <a:r>
              <a:rPr kumimoji="1" lang="en-US" altLang="ko-KR" dirty="0" err="1" smtClean="0"/>
              <a:t>oct</a:t>
            </a:r>
            <a:r>
              <a:rPr kumimoji="1" lang="en-US" altLang="ko-KR" dirty="0" smtClean="0"/>
              <a:t>, hex </a:t>
            </a:r>
            <a:r>
              <a:rPr kumimoji="1" lang="ko-KR" altLang="en-US" dirty="0" smtClean="0"/>
              <a:t>함수를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8</a:t>
            </a:r>
            <a:r>
              <a:rPr kumimoji="1" lang="ko-KR" altLang="en-US" dirty="0" smtClean="0"/>
              <a:t>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16</a:t>
            </a:r>
            <a:r>
              <a:rPr kumimoji="1" lang="ko-KR" altLang="en-US" dirty="0" smtClean="0"/>
              <a:t>진 문자열로 변환할 수 있다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949586"/>
            <a:ext cx="8596668" cy="243143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2017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'0b11111100001'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oct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'0o3741'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hex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'0x7e1'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254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실수형</a:t>
            </a:r>
            <a:r>
              <a:rPr kumimoji="1" lang="en-US" altLang="ko-KR" sz="2400" dirty="0" smtClean="0"/>
              <a:t>(float)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소수점을 포함하거나 </a:t>
            </a:r>
            <a:r>
              <a:rPr kumimoji="1" lang="en-US" altLang="ko-KR" dirty="0" smtClean="0"/>
              <a:t>e</a:t>
            </a:r>
            <a:r>
              <a:rPr kumimoji="1" lang="ko-KR" altLang="en-US" dirty="0" smtClean="0"/>
              <a:t>나 </a:t>
            </a:r>
            <a:r>
              <a:rPr kumimoji="1" lang="en-US" altLang="ko-KR" dirty="0" smtClean="0"/>
              <a:t>E </a:t>
            </a:r>
            <a:r>
              <a:rPr kumimoji="1" lang="ko-KR" altLang="en-US" dirty="0" smtClean="0"/>
              <a:t>지수로 표현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949586"/>
            <a:ext cx="8596668" cy="366254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1.2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형식 점검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float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isinstance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float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a.is_integer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타입 판별이 아니라 실수의 값이 정수인지 판별</a:t>
            </a:r>
            <a:endParaRPr lang="mr-IN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3e3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e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지수로 표현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-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0.2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-4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대문자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E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로도 표현 가능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1.2 3000.0 -2e-05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670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실수형</a:t>
            </a:r>
            <a:r>
              <a:rPr kumimoji="1" lang="en-US" altLang="ko-KR" sz="2400" dirty="0" smtClean="0"/>
              <a:t>(float)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err="1" smtClean="0"/>
              <a:t>Is_integer</a:t>
            </a:r>
            <a:r>
              <a:rPr kumimoji="1" lang="en-US" altLang="ko-KR" dirty="0" smtClean="0"/>
              <a:t>()</a:t>
            </a:r>
            <a:r>
              <a:rPr kumimoji="1" lang="ko-KR" altLang="en-US" dirty="0" smtClean="0"/>
              <a:t>는 타입 판별이 아니라 값이 정수인지를 판별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040541"/>
            <a:ext cx="8596668" cy="341632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=1.234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float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a.is_integer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False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2.0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float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b.is_integer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181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복소수</a:t>
            </a:r>
            <a:r>
              <a:rPr kumimoji="1" lang="en-US" altLang="ko-KR" sz="2400" dirty="0" smtClean="0"/>
              <a:t>(complex)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실수부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허수부로 구분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허수부에는 </a:t>
            </a:r>
            <a:r>
              <a:rPr kumimoji="1" lang="en-US" altLang="ko-KR" dirty="0" smtClean="0"/>
              <a:t>j </a:t>
            </a:r>
            <a:r>
              <a:rPr kumimoji="1" lang="ko-KR" altLang="en-US" dirty="0" smtClean="0"/>
              <a:t>또는 </a:t>
            </a:r>
            <a:r>
              <a:rPr kumimoji="1" lang="en-US" altLang="ko-KR" dirty="0" smtClean="0"/>
              <a:t>J</a:t>
            </a:r>
            <a:r>
              <a:rPr kumimoji="1" lang="ko-KR" altLang="en-US" dirty="0" smtClean="0"/>
              <a:t>를 숫자 뒤에 붙인다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596041"/>
            <a:ext cx="8596668" cy="243143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4 + 5j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type(a)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'float'&gt;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type(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&lt;class 'complex'&gt;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isinstance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complex)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복소수</a:t>
            </a:r>
            <a:r>
              <a:rPr kumimoji="1" lang="en-US" altLang="ko-KR" sz="2400" dirty="0" smtClean="0"/>
              <a:t>(complex)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실수부와 허수부 값만 따로 참조할 수 있음</a:t>
            </a:r>
            <a:r>
              <a:rPr kumimoji="1" lang="en-US" altLang="ko-KR" dirty="0" smtClean="0"/>
              <a:t>(real, </a:t>
            </a:r>
            <a:r>
              <a:rPr kumimoji="1" lang="en-US" altLang="ko-KR" dirty="0" err="1" smtClean="0"/>
              <a:t>imag</a:t>
            </a:r>
            <a:r>
              <a:rPr kumimoji="1" lang="en-US" altLang="ko-KR" dirty="0" smtClean="0"/>
              <a:t>)</a:t>
            </a:r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r>
              <a:rPr kumimoji="1" lang="en-US" altLang="ko-KR" dirty="0"/>
              <a:t>c</a:t>
            </a:r>
            <a:r>
              <a:rPr kumimoji="1" lang="en-US" altLang="ko-KR" dirty="0" smtClean="0"/>
              <a:t>omplex </a:t>
            </a:r>
            <a:r>
              <a:rPr kumimoji="1" lang="ko-KR" altLang="en-US" dirty="0" smtClean="0"/>
              <a:t>함수를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복소수 타입의 객체를 만들 수 있음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596041"/>
            <a:ext cx="8596668" cy="127727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7 - 2j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b.real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b.imag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(7.0, -2.0)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4577241"/>
            <a:ext cx="8596668" cy="17697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complex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(7, -2</a:t>
            </a:r>
            <a:r>
              <a:rPr lang="mr-IN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Usage: complex({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실수부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},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{</a:t>
            </a:r>
            <a:r>
              <a:rPr lang="ko-KR" altLang="en-US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허수부</a:t>
            </a:r>
            <a:r>
              <a:rPr lang="en-US" altLang="ko-KR" sz="14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})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&lt;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class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'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complex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</a:t>
            </a: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cpx.real</a:t>
            </a:r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mr-IN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cpx.imag</a:t>
            </a:r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(7.0, -2.0)</a:t>
            </a: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09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수치형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내장 수치 함수</a:t>
            </a:r>
            <a:endParaRPr kumimoji="1" lang="ko-KR" altLang="en-US" dirty="0"/>
          </a:p>
        </p:txBody>
      </p:sp>
      <p:graphicFrame>
        <p:nvGraphicFramePr>
          <p:cNvPr id="6" name="내용 개체 틀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9444716"/>
              </p:ext>
            </p:extLst>
          </p:nvPr>
        </p:nvGraphicFramePr>
        <p:xfrm>
          <a:off x="677863" y="2160588"/>
          <a:ext cx="8596311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5437"/>
                <a:gridCol w="2865437"/>
                <a:gridCol w="2865437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함수명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사용예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abs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abs(-3)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절대값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int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(3.141592) 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정수변환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float(3)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실수변환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complex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complex(1, 2)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허수 생성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divmod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divmod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(5,3)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나눗셈 몫과 나머지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pow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pow(2, 10)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제곱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072433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비트 연산자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정수 자료형에만 적용</a:t>
            </a:r>
            <a:endParaRPr kumimoji="1" lang="en-US" altLang="ko-KR" dirty="0" smtClean="0"/>
          </a:p>
          <a:p>
            <a:r>
              <a:rPr kumimoji="1" lang="ko-KR" altLang="en-US" dirty="0" smtClean="0"/>
              <a:t>비트 단위로 수치를 다룰 수 있다</a:t>
            </a:r>
            <a:endParaRPr kumimoji="1"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8187707"/>
              </p:ext>
            </p:extLst>
          </p:nvPr>
        </p:nvGraphicFramePr>
        <p:xfrm>
          <a:off x="911668" y="3213284"/>
          <a:ext cx="8128000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9897"/>
                <a:gridCol w="2186609"/>
                <a:gridCol w="901148"/>
                <a:gridCol w="4030346"/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aseline="0" dirty="0" smtClean="0"/>
                        <a:t>연산자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&lt;&lt;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왼쪽 시프트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 &lt;&lt; 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의 비트를 </a:t>
                      </a:r>
                      <a:r>
                        <a:rPr lang="en-US" altLang="ko-KR" dirty="0" smtClean="0"/>
                        <a:t>b</a:t>
                      </a:r>
                      <a:r>
                        <a:rPr lang="ko-KR" altLang="en-US" dirty="0" smtClean="0"/>
                        <a:t>번 왼쪽으로 이동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&gt;&gt;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오른쪽 시프트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a &gt;&gt; 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a</a:t>
                      </a:r>
                      <a:r>
                        <a:rPr lang="ko-KR" altLang="en-US" dirty="0" smtClean="0"/>
                        <a:t>의 비트를 </a:t>
                      </a:r>
                      <a:r>
                        <a:rPr lang="en-US" altLang="ko-KR" dirty="0" smtClean="0"/>
                        <a:t>b</a:t>
                      </a:r>
                      <a:r>
                        <a:rPr lang="ko-KR" altLang="en-US" dirty="0" smtClean="0"/>
                        <a:t>번 오른쪽으로 이동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&amp;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</a:t>
                      </a:r>
                      <a:r>
                        <a:rPr lang="en-US" altLang="ko-KR" dirty="0" smtClean="0"/>
                        <a:t>AND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a &amp; 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aseline="0" dirty="0" smtClean="0"/>
                        <a:t>a</a:t>
                      </a:r>
                      <a:r>
                        <a:rPr lang="ko-KR" altLang="en-US" baseline="0" dirty="0" smtClean="0"/>
                        <a:t>와 </a:t>
                      </a:r>
                      <a:r>
                        <a:rPr lang="en-US" altLang="ko-KR" baseline="0" dirty="0" smtClean="0"/>
                        <a:t>b</a:t>
                      </a:r>
                      <a:r>
                        <a:rPr lang="ko-KR" altLang="en-US" baseline="0" dirty="0" smtClean="0"/>
                        <a:t>의 비트를 </a:t>
                      </a:r>
                      <a:r>
                        <a:rPr lang="en-US" altLang="ko-KR" baseline="0" dirty="0" smtClean="0"/>
                        <a:t>AND </a:t>
                      </a:r>
                      <a:r>
                        <a:rPr lang="ko-KR" altLang="en-US" baseline="0" dirty="0" smtClean="0"/>
                        <a:t>연산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|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</a:t>
                      </a:r>
                      <a:r>
                        <a:rPr lang="en-US" altLang="ko-KR" dirty="0" smtClean="0"/>
                        <a:t>OR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a | 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a</a:t>
                      </a:r>
                      <a:r>
                        <a:rPr lang="ko-KR" altLang="en-US" baseline="0" dirty="0" smtClean="0"/>
                        <a:t>와 </a:t>
                      </a:r>
                      <a:r>
                        <a:rPr lang="en-US" altLang="ko-KR" baseline="0" dirty="0" smtClean="0"/>
                        <a:t>b</a:t>
                      </a:r>
                      <a:r>
                        <a:rPr lang="ko-KR" altLang="en-US" baseline="0" dirty="0" smtClean="0"/>
                        <a:t>의 비트를 </a:t>
                      </a:r>
                      <a:r>
                        <a:rPr lang="en-US" altLang="ko-KR" baseline="0" dirty="0" smtClean="0"/>
                        <a:t>OR </a:t>
                      </a:r>
                      <a:r>
                        <a:rPr lang="ko-KR" altLang="en-US" baseline="0" dirty="0" smtClean="0"/>
                        <a:t>연산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^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</a:t>
                      </a:r>
                      <a:r>
                        <a:rPr lang="en-US" altLang="ko-KR" dirty="0" smtClean="0"/>
                        <a:t>XOR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a ^ b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baseline="0" dirty="0" smtClean="0"/>
                        <a:t>a</a:t>
                      </a:r>
                      <a:r>
                        <a:rPr lang="ko-KR" altLang="en-US" baseline="0" dirty="0" smtClean="0"/>
                        <a:t>와 </a:t>
                      </a:r>
                      <a:r>
                        <a:rPr lang="en-US" altLang="ko-KR" baseline="0" dirty="0" smtClean="0"/>
                        <a:t>b</a:t>
                      </a:r>
                      <a:r>
                        <a:rPr lang="ko-KR" altLang="en-US" baseline="0" dirty="0" smtClean="0"/>
                        <a:t>의 비트를 </a:t>
                      </a:r>
                      <a:r>
                        <a:rPr lang="en-US" altLang="ko-KR" baseline="0" dirty="0" smtClean="0"/>
                        <a:t>XOR(</a:t>
                      </a:r>
                      <a:r>
                        <a:rPr lang="ko-KR" altLang="en-US" baseline="0" dirty="0" smtClean="0"/>
                        <a:t>배타적 </a:t>
                      </a:r>
                      <a:r>
                        <a:rPr lang="en-US" altLang="ko-KR" baseline="0" dirty="0" smtClean="0"/>
                        <a:t>OR) </a:t>
                      </a:r>
                      <a:r>
                        <a:rPr lang="ko-KR" altLang="en-US" baseline="0" dirty="0" smtClean="0"/>
                        <a:t>연산</a:t>
                      </a:r>
                      <a:endParaRPr lang="ko-KR" alt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~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비트 </a:t>
                      </a:r>
                      <a:r>
                        <a:rPr lang="en-US" altLang="ko-KR" dirty="0" smtClean="0"/>
                        <a:t>NOT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~x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의 비트를 뒤집음</a:t>
                      </a:r>
                      <a:r>
                        <a:rPr lang="en-US" altLang="ko-KR" dirty="0" smtClean="0"/>
                        <a:t> (0 &lt;-&gt; 1)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329" y="609600"/>
            <a:ext cx="5762678" cy="2349293"/>
          </a:xfrm>
          <a:prstGeom prst="rect">
            <a:avLst/>
          </a:prstGeom>
        </p:spPr>
      </p:pic>
      <p:sp>
        <p:nvSpPr>
          <p:cNvPr id="6" name="텍스트 상자 5"/>
          <p:cNvSpPr txBox="1"/>
          <p:nvPr/>
        </p:nvSpPr>
        <p:spPr>
          <a:xfrm>
            <a:off x="911668" y="6487447"/>
            <a:ext cx="7601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smtClean="0">
                <a:solidFill>
                  <a:srgbClr val="7030A0"/>
                </a:solidFill>
              </a:rPr>
              <a:t>정수의 왼쪽 시프트는 *</a:t>
            </a:r>
            <a:r>
              <a:rPr kumimoji="1" lang="ko-KR" altLang="en-US" dirty="0">
                <a:solidFill>
                  <a:srgbClr val="7030A0"/>
                </a:solidFill>
              </a:rPr>
              <a:t> </a:t>
            </a:r>
            <a:r>
              <a:rPr kumimoji="1" lang="en-US" altLang="ko-KR" dirty="0" smtClean="0">
                <a:solidFill>
                  <a:srgbClr val="7030A0"/>
                </a:solidFill>
              </a:rPr>
              <a:t>2,</a:t>
            </a:r>
            <a:r>
              <a:rPr kumimoji="1" lang="ko-KR" altLang="en-US" dirty="0" smtClean="0">
                <a:solidFill>
                  <a:srgbClr val="7030A0"/>
                </a:solidFill>
              </a:rPr>
              <a:t> 정수의 오른쪽 시프트는 </a:t>
            </a:r>
            <a:r>
              <a:rPr kumimoji="1" lang="en-US" altLang="ko-KR" dirty="0" smtClean="0">
                <a:solidFill>
                  <a:srgbClr val="7030A0"/>
                </a:solidFill>
              </a:rPr>
              <a:t>// 2 </a:t>
            </a:r>
            <a:r>
              <a:rPr kumimoji="1" lang="ko-KR" altLang="en-US" dirty="0" smtClean="0">
                <a:solidFill>
                  <a:srgbClr val="7030A0"/>
                </a:solidFill>
              </a:rPr>
              <a:t>한 것과 동일하다</a:t>
            </a:r>
            <a:endParaRPr kumimoji="1" lang="ko-KR" altLang="en-US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01219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파이썬의 종류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구현체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4790313"/>
              </p:ext>
            </p:extLst>
          </p:nvPr>
        </p:nvGraphicFramePr>
        <p:xfrm>
          <a:off x="677863" y="2160588"/>
          <a:ext cx="859631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2137"/>
                <a:gridCol w="6734175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명칭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CPython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</a:t>
                      </a:r>
                      <a:r>
                        <a:rPr lang="ko-KR" altLang="en-US" dirty="0" smtClean="0"/>
                        <a:t>로 작성된 파이썬 인터프리터 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*</a:t>
                      </a:r>
                      <a:r>
                        <a:rPr lang="en-US" altLang="ko-KR" dirty="0" smtClean="0"/>
                        <a:t>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Jython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Java</a:t>
                      </a:r>
                      <a:r>
                        <a:rPr lang="ko-KR" altLang="en-US" dirty="0" smtClean="0"/>
                        <a:t>로 작성된 파이썬 인터프리터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IronPython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.NET </a:t>
                      </a:r>
                      <a:r>
                        <a:rPr lang="ko-KR" altLang="en-US" dirty="0" smtClean="0"/>
                        <a:t>플랫폼용 파이썬 인터프리터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ko-KR" altLang="en-US" dirty="0" smtClean="0"/>
                        <a:t> </a:t>
                      </a:r>
                      <a:r>
                        <a:rPr lang="en-US" altLang="ko-KR" dirty="0" smtClean="0"/>
                        <a:t>C#</a:t>
                      </a:r>
                      <a:r>
                        <a:rPr lang="ko-KR" altLang="en-US" dirty="0" smtClean="0"/>
                        <a:t>으로 구현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PyPy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Python</a:t>
                      </a:r>
                      <a:r>
                        <a:rPr lang="ko-KR" altLang="en-US" dirty="0" smtClean="0"/>
                        <a:t>으로 작성된 파이썬 인터프리터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549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비트 연산자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 </a:t>
            </a:r>
            <a:endParaRPr kumimoji="1" lang="ko-KR" altLang="en-US" dirty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172212"/>
            <a:ext cx="8596668" cy="267765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(0b0001 &lt;&lt; 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왼쪽으로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비트 이동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'0b100'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(0b1000 &gt;&gt; 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오른쪽으로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비트 이동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'0b10'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(0b00001000 &amp; 0b11111111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비트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AND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이용한 필터링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'0b1000'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(8 | 2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비트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OR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연산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'0b1010'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1694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확장 치환문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산술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비교 연산자 등을 치환문과 함께 사용할 수 있다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r>
              <a:rPr kumimoji="1" lang="ko-KR" altLang="en-US" dirty="0" smtClean="0"/>
              <a:t>확장 치환 연산자 종류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+=, -=, *=, /=, //=, %=, **=, &lt;&lt;=, &gt;&gt;=, &amp;=, |=, ^=</a:t>
            </a:r>
          </a:p>
          <a:p>
            <a:pPr lvl="1"/>
            <a:endParaRPr kumimoji="1" lang="en-US" altLang="ko-KR" dirty="0" smtClean="0"/>
          </a:p>
          <a:p>
            <a:pPr lvl="1"/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 bwMode="auto">
          <a:xfrm>
            <a:off x="677334" y="2657142"/>
            <a:ext cx="8596668" cy="83423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0" tIns="0" rIns="0" bIns="0" anchor="ctr"/>
          <a:lstStyle/>
          <a:p>
            <a:pPr lvl="1">
              <a:defRPr/>
            </a:pP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r>
              <a:rPr lang="en-US" altLang="ko-KR" b="1" dirty="0">
                <a:latin typeface="Courier New" charset="0"/>
                <a:ea typeface="Courier New" charset="0"/>
                <a:cs typeface="Courier New" charset="0"/>
              </a:rPr>
              <a:t>x</a:t>
            </a:r>
            <a:r>
              <a:rPr lang="en-US" altLang="ko-KR" b="1" dirty="0" smtClean="0">
                <a:latin typeface="Courier New" charset="0"/>
                <a:ea typeface="Courier New" charset="0"/>
                <a:cs typeface="Courier New" charset="0"/>
              </a:rPr>
              <a:t> op= y	# =&gt; x = x op y</a:t>
            </a:r>
            <a:endParaRPr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>
              <a:defRPr/>
            </a:pPr>
            <a:endParaRPr lang="en-US" altLang="ko-KR" sz="1200" b="1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650810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err="1" smtClean="0"/>
              <a:t>str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쌍따옴표</a:t>
            </a:r>
            <a:r>
              <a:rPr kumimoji="1" lang="en-US" altLang="ko-KR" dirty="0" smtClean="0"/>
              <a:t>(“)</a:t>
            </a:r>
            <a:r>
              <a:rPr kumimoji="1" lang="ko-KR" altLang="en-US" dirty="0" smtClean="0"/>
              <a:t> 혹은 홑따옴표</a:t>
            </a:r>
            <a:r>
              <a:rPr kumimoji="1" lang="en-US" altLang="ko-KR" dirty="0" smtClean="0"/>
              <a:t>(‘)</a:t>
            </a:r>
            <a:r>
              <a:rPr kumimoji="1" lang="ko-KR" altLang="en-US" dirty="0" smtClean="0"/>
              <a:t>로 묶인 문자들의 모임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78287"/>
            <a:ext cx="8596668" cy="243143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 = ""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str1 = "hello world"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str2 = "life is too short, you need python"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type(s), type(str1), type(str2)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(&lt;class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'&gt;, &lt;class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'&gt;, &lt;class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'&gt;)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isinstance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(str1,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846215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여러 줄의 문자열 정의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 smtClean="0"/>
              <a:t>“””</a:t>
            </a:r>
            <a:r>
              <a:rPr kumimoji="1" lang="ko-KR" altLang="en-US" dirty="0" smtClean="0"/>
              <a:t> 혹은 </a:t>
            </a:r>
            <a:r>
              <a:rPr kumimoji="1" lang="en-US" altLang="ko-KR" dirty="0" smtClean="0"/>
              <a:t>‘’’</a:t>
            </a:r>
            <a:r>
              <a:rPr kumimoji="1" lang="ko-KR" altLang="en-US" dirty="0" smtClean="0"/>
              <a:t>을 이용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여러 줄의 문자열을 정의할 수 있음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778287"/>
            <a:ext cx="8596668" cy="218521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str3 = """ABCDEFG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abcdef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가나다라마바사아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1234567890"""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str3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'ABCDEFG\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nabcdef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\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가나다라마바사아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\n1234567890'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895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문자열의 연산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연결</a:t>
            </a:r>
            <a:r>
              <a:rPr kumimoji="1" lang="en-US" altLang="ko-KR" sz="2400" dirty="0" smtClean="0"/>
              <a:t>(+)</a:t>
            </a:r>
            <a:r>
              <a:rPr kumimoji="1" lang="ko-KR" altLang="en-US" sz="2400" dirty="0" smtClean="0"/>
              <a:t>과 반복</a:t>
            </a:r>
            <a:r>
              <a:rPr kumimoji="1" lang="en-US" altLang="ko-KR" sz="2400" dirty="0" smtClean="0"/>
              <a:t>(</a:t>
            </a:r>
            <a:r>
              <a:rPr kumimoji="1" lang="ko-KR" altLang="en-US" sz="2400" dirty="0" smtClean="0"/>
              <a:t>*</a:t>
            </a:r>
            <a:r>
              <a:rPr kumimoji="1" lang="en-US" altLang="ko-KR" sz="2400" dirty="0" smtClean="0"/>
              <a:t>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문자열은 시퀀스형</a:t>
            </a:r>
            <a:r>
              <a:rPr kumimoji="1" lang="en-US" altLang="ko-KR" dirty="0" smtClean="0"/>
              <a:t>: </a:t>
            </a:r>
            <a:r>
              <a:rPr kumimoji="1" lang="ko-KR" altLang="en-US" dirty="0" smtClean="0"/>
              <a:t>연결</a:t>
            </a:r>
            <a:r>
              <a:rPr kumimoji="1" lang="en-US" altLang="ko-KR" dirty="0" smtClean="0"/>
              <a:t>(+),</a:t>
            </a:r>
            <a:r>
              <a:rPr kumimoji="1" lang="ko-KR" altLang="en-US" dirty="0" smtClean="0"/>
              <a:t> 반복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*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연산이 가능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smtClean="0"/>
              <a:t>문자열 객체와 수치형 객체는 </a:t>
            </a:r>
            <a:r>
              <a:rPr kumimoji="1" lang="en-US" altLang="ko-KR" dirty="0" smtClean="0"/>
              <a:t>+</a:t>
            </a:r>
            <a:r>
              <a:rPr kumimoji="1" lang="ko-KR" altLang="en-US" dirty="0" smtClean="0"/>
              <a:t> 연산을 할 수 없다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645765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first_name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"Seung Kyun"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last_name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"Nam"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full_name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first_name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" " +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last_name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문자열 연결은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+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로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full_name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first_name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last_name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laugh = "Ha"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print(laugh * 3) # laugh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번 반복하여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연결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5411450"/>
            <a:ext cx="8596668" cy="58477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 + 3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TypeError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Can't convert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 object to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implicitly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89955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문자열의 연산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인덱싱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슬라이싱</a:t>
            </a:r>
            <a:r>
              <a:rPr kumimoji="1" lang="en-US" altLang="ko-KR" sz="2400" dirty="0" smtClean="0"/>
              <a:t>, </a:t>
            </a:r>
            <a:r>
              <a:rPr kumimoji="1" lang="en-US" altLang="ko-KR" sz="2400" dirty="0" err="1" smtClean="0"/>
              <a:t>len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문자열은 시퀀스형</a:t>
            </a:r>
            <a:r>
              <a:rPr kumimoji="1" lang="en-US" altLang="ko-KR" dirty="0" smtClean="0"/>
              <a:t>: </a:t>
            </a:r>
            <a:r>
              <a:rPr kumimoji="1" lang="ko-KR" altLang="en-US" dirty="0" smtClean="0"/>
              <a:t>인덱싱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슬라이싱</a:t>
            </a:r>
            <a:r>
              <a:rPr kumimoji="1" lang="en-US" altLang="ko-KR" dirty="0" smtClean="0"/>
              <a:t>, </a:t>
            </a:r>
            <a:r>
              <a:rPr kumimoji="1" lang="en-US" altLang="ko-KR" dirty="0" err="1" smtClean="0"/>
              <a:t>len</a:t>
            </a:r>
            <a:r>
              <a:rPr kumimoji="1" lang="en-US" altLang="ko-KR" dirty="0" smtClean="0"/>
              <a:t>, in, not in</a:t>
            </a:r>
            <a:r>
              <a:rPr kumimoji="1" lang="ko-KR" altLang="en-US" dirty="0" smtClean="0"/>
              <a:t> 연산 가능</a:t>
            </a:r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 smtClean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smtClean="0"/>
              <a:t>문자열은 변경 불가</a:t>
            </a:r>
            <a:r>
              <a:rPr kumimoji="1" lang="en-US" altLang="ko-KR" dirty="0" smtClean="0"/>
              <a:t>(immutable)</a:t>
            </a:r>
            <a:r>
              <a:rPr kumimoji="1" lang="ko-KR" altLang="en-US" dirty="0" smtClean="0"/>
              <a:t> 자료형이다</a:t>
            </a:r>
            <a:endParaRPr kumimoji="1" lang="en-US" altLang="ko-KR" dirty="0" smtClean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566252"/>
            <a:ext cx="8596668" cy="2354491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"Life is too short, You need Python!"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#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 :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시퀀스형의 길이를 반환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[2]) # 2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번 인덱스의 문자를 반환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[8:11]) #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인덱스 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8 ~ 10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사이의 문자열을 반환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[-7:-1]) #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음수 인덱스는 뒤로부터 계산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[5:]) # </a:t>
            </a:r>
            <a:r>
              <a:rPr lang="ko-KR" altLang="en-US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인덱스는 필요에 따라 생략 가능</a:t>
            </a:r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5411450"/>
            <a:ext cx="8596668" cy="144655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[0] = "</a:t>
            </a:r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”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... 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TypeError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: '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 object does not support item assignment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0649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대소문자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755894"/>
              </p:ext>
            </p:extLst>
          </p:nvPr>
        </p:nvGraphicFramePr>
        <p:xfrm>
          <a:off x="677863" y="2160588"/>
          <a:ext cx="85963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upper()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대문자로 변환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lower()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소문자로 변환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swapcase</a:t>
                      </a:r>
                      <a:r>
                        <a:rPr lang="en-US" altLang="ko-KR" dirty="0" smtClean="0"/>
                        <a:t>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대 </a:t>
                      </a:r>
                      <a:r>
                        <a:rPr lang="en-US" altLang="ko-KR" dirty="0" smtClean="0"/>
                        <a:t>&lt;-&gt;</a:t>
                      </a:r>
                      <a:r>
                        <a:rPr lang="ko-KR" altLang="en-US" dirty="0" smtClean="0"/>
                        <a:t> 소문자를 전환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capitalize()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문자열의 첫 글자를 대문자로 변환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title()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문자열의 각 단어의 첫글자를 대문자로 변환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474253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대소문자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3908762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like Python"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s.upper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s.lower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s.swapcase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s.capitalize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s.title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 LIKE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# upper</a:t>
            </a:r>
          </a:p>
          <a:p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like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# lower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LIKE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# </a:t>
            </a:r>
            <a:r>
              <a:rPr lang="en-US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swapcase</a:t>
            </a: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like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# capitalize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Like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 # title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36315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검색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4003700"/>
              </p:ext>
            </p:extLst>
          </p:nvPr>
        </p:nvGraphicFramePr>
        <p:xfrm>
          <a:off x="677863" y="2160588"/>
          <a:ext cx="8596312" cy="2585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count()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검색어 개수를 반환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find()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내 첫번째 검색된 위치의 인덱스를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index()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검색된 위치의 인덱스를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rindex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내 오른쪽으로부터 검색된 위치의 인덱스를 반환</a:t>
                      </a:r>
                      <a:endParaRPr lang="ko-KR" altLang="en-US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startswith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문자열이 지정된 검색어로 시작하는지 여부 반환</a:t>
                      </a:r>
                      <a:endParaRPr lang="ko-KR" altLang="en-US" dirty="0"/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endswith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 smtClean="0"/>
                        <a:t>문자열이 지정된 검색어로 끝나는지 여부 반환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526590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검색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418767"/>
            <a:ext cx="8596668" cy="3880773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dirty="0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1930400"/>
            <a:ext cx="8596668" cy="446276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'I Like Python. I Like Java Also'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s.count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s.find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s.find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('Like', 5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인덱스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5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부터 검색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s.find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('JS'))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s.rfind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s.index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('JS'))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s.rindex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s.startswith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('I Like'))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s.startswith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('Like', 2))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s.endswith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('Also'))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s.endswith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('Java', 0, 26))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1773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파이썬의 종류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버전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kumimoji="1" lang="en-US" altLang="ko-KR" dirty="0" smtClean="0"/>
              <a:t>2.x</a:t>
            </a:r>
          </a:p>
          <a:p>
            <a:pPr lvl="1"/>
            <a:r>
              <a:rPr kumimoji="1" lang="en-US" altLang="ko-KR" dirty="0" smtClean="0"/>
              <a:t>2000</a:t>
            </a:r>
            <a:r>
              <a:rPr kumimoji="1" lang="ko-KR" altLang="en-US" dirty="0" smtClean="0"/>
              <a:t>년 </a:t>
            </a:r>
            <a:r>
              <a:rPr kumimoji="1" lang="en-US" altLang="ko-KR" dirty="0" smtClean="0"/>
              <a:t>10</a:t>
            </a:r>
            <a:r>
              <a:rPr kumimoji="1" lang="ko-KR" altLang="en-US" dirty="0" smtClean="0"/>
              <a:t>월 </a:t>
            </a:r>
            <a:r>
              <a:rPr kumimoji="1" lang="en-US" altLang="ko-KR" dirty="0" smtClean="0"/>
              <a:t>16</a:t>
            </a:r>
            <a:r>
              <a:rPr kumimoji="1" lang="ko-KR" altLang="en-US" dirty="0" smtClean="0"/>
              <a:t>일 배포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2017</a:t>
            </a:r>
            <a:r>
              <a:rPr kumimoji="1" lang="ko-KR" altLang="en-US" dirty="0" smtClean="0"/>
              <a:t>년 현재 </a:t>
            </a:r>
            <a:r>
              <a:rPr kumimoji="1" lang="en-US" altLang="ko-KR" dirty="0" smtClean="0"/>
              <a:t>2.7.14</a:t>
            </a:r>
            <a:endParaRPr kumimoji="1" lang="en-US" altLang="ko-KR" dirty="0"/>
          </a:p>
          <a:p>
            <a:pPr lvl="1"/>
            <a:r>
              <a:rPr kumimoji="1" lang="ko-KR" altLang="en-US" dirty="0" smtClean="0"/>
              <a:t>기 개발된 것들이 많아 현재도 많이 사용중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2.8</a:t>
            </a:r>
            <a:r>
              <a:rPr kumimoji="1" lang="ko-KR" altLang="en-US" dirty="0" smtClean="0"/>
              <a:t> 버전은 배포 예정이 없으며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버전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는 </a:t>
            </a:r>
            <a:r>
              <a:rPr kumimoji="1" lang="en-US" altLang="ko-KR" dirty="0" smtClean="0"/>
              <a:t>2020</a:t>
            </a:r>
            <a:r>
              <a:rPr kumimoji="1" lang="ko-KR" altLang="en-US" dirty="0" smtClean="0"/>
              <a:t>년까지만 지원할 예정</a:t>
            </a:r>
            <a:endParaRPr kumimoji="1" lang="en-US" altLang="ko-KR" dirty="0"/>
          </a:p>
          <a:p>
            <a:r>
              <a:rPr kumimoji="1" lang="en-US" altLang="ko-KR" dirty="0" smtClean="0"/>
              <a:t>3.x</a:t>
            </a:r>
          </a:p>
          <a:p>
            <a:pPr lvl="1"/>
            <a:r>
              <a:rPr kumimoji="1" lang="en-US" altLang="ko-KR" dirty="0" smtClean="0"/>
              <a:t>2008</a:t>
            </a:r>
            <a:r>
              <a:rPr kumimoji="1" lang="ko-KR" altLang="en-US" dirty="0" smtClean="0"/>
              <a:t>년 </a:t>
            </a:r>
            <a:r>
              <a:rPr kumimoji="1" lang="en-US" altLang="ko-KR" dirty="0" smtClean="0"/>
              <a:t>12</a:t>
            </a:r>
            <a:r>
              <a:rPr kumimoji="1" lang="ko-KR" altLang="en-US" dirty="0" smtClean="0"/>
              <a:t>월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일 배포</a:t>
            </a:r>
            <a:r>
              <a:rPr kumimoji="1" lang="ko-KR" altLang="en-US" dirty="0"/>
              <a:t> </a:t>
            </a:r>
            <a:r>
              <a:rPr kumimoji="1" lang="en-US" altLang="ko-KR" dirty="0" smtClean="0"/>
              <a:t>-&gt;</a:t>
            </a:r>
            <a:r>
              <a:rPr kumimoji="1" lang="ko-KR" altLang="en-US" dirty="0" smtClean="0"/>
              <a:t> 현재 최신 버전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2.x </a:t>
            </a:r>
            <a:r>
              <a:rPr kumimoji="1" lang="ko-KR" altLang="en-US" dirty="0" smtClean="0"/>
              <a:t>버전과의 차이</a:t>
            </a:r>
            <a:endParaRPr kumimoji="1" lang="en-US" altLang="ko-KR" dirty="0" smtClean="0"/>
          </a:p>
          <a:p>
            <a:pPr lvl="2"/>
            <a:r>
              <a:rPr kumimoji="1" lang="ko-KR" altLang="en-US" dirty="0" smtClean="0"/>
              <a:t>사전형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문자열형 등 내장 자료형의 변화</a:t>
            </a:r>
            <a:endParaRPr kumimoji="1" lang="en-US" altLang="ko-KR" dirty="0" smtClean="0"/>
          </a:p>
          <a:p>
            <a:pPr lvl="2"/>
            <a:r>
              <a:rPr kumimoji="1" lang="ko-KR" altLang="en-US" dirty="0" smtClean="0"/>
              <a:t>구 버전의 비효율적 구성 요소 제거</a:t>
            </a:r>
            <a:endParaRPr kumimoji="1" lang="en-US" altLang="ko-KR" dirty="0" smtClean="0"/>
          </a:p>
          <a:p>
            <a:pPr lvl="2"/>
            <a:r>
              <a:rPr kumimoji="1" lang="ko-KR" altLang="en-US" dirty="0" smtClean="0"/>
              <a:t>표준라이브러리 재배치</a:t>
            </a:r>
            <a:endParaRPr kumimoji="1" lang="en-US" altLang="ko-KR" dirty="0"/>
          </a:p>
          <a:p>
            <a:pPr lvl="2"/>
            <a:r>
              <a:rPr kumimoji="1" lang="en-US" altLang="ko-KR" dirty="0" smtClean="0"/>
              <a:t>Unicode</a:t>
            </a:r>
            <a:r>
              <a:rPr kumimoji="1" lang="ko-KR" altLang="en-US" dirty="0" smtClean="0"/>
              <a:t> 체계 변경</a:t>
            </a:r>
            <a:endParaRPr kumimoji="1" lang="en-US" altLang="ko-KR" dirty="0" smtClean="0"/>
          </a:p>
          <a:p>
            <a:pPr lvl="2"/>
            <a:endParaRPr kumimoji="1" lang="en-US" altLang="ko-KR" dirty="0" smtClean="0"/>
          </a:p>
          <a:p>
            <a:pPr lvl="1"/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689589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편집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치환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6707417"/>
              </p:ext>
            </p:extLst>
          </p:nvPr>
        </p:nvGraphicFramePr>
        <p:xfrm>
          <a:off x="677863" y="2160588"/>
          <a:ext cx="85963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strip()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좌우 공백문자를 삭제</a:t>
                      </a:r>
                      <a:endParaRPr lang="en-US" altLang="ko-KR" dirty="0" smtClean="0"/>
                    </a:p>
                    <a:p>
                      <a:pPr latinLnBrk="1"/>
                      <a:r>
                        <a:rPr lang="ko-KR" altLang="en-US" dirty="0" smtClean="0"/>
                        <a:t>좌우 삭제할 문자열을 지정 가능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lstrip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내 왼쪽의 공백문자를 제거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rstrip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오른쪽 공백문자를 제거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replace()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지정된 검색어를 다른 문자열로 치환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98045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편집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치환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317009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 spam and ham 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s.strip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s.rstrip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s.lstrip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'&lt;&gt;&lt;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abc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&gt;&lt;&gt;&lt;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defg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&gt;&lt;&gt;&lt;&gt;'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s.strip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('&lt;&gt;'))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'Hello Java'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s.replace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 'Java', 'Python'))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78180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정렬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8244567"/>
              </p:ext>
            </p:extLst>
          </p:nvPr>
        </p:nvGraphicFramePr>
        <p:xfrm>
          <a:off x="677863" y="2160588"/>
          <a:ext cx="859631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center()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좌우 공백문자를 삭제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ljust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내 왼쪽의 공백문자를 제거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rjust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 내 오른쪽 공백문자를 제거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zfill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자리수를 지정하고 빈 공간을 </a:t>
                      </a:r>
                      <a:r>
                        <a:rPr lang="en-US" altLang="ko-KR" dirty="0" smtClean="0"/>
                        <a:t>0</a:t>
                      </a:r>
                      <a:r>
                        <a:rPr lang="ko-KR" altLang="en-US" dirty="0" smtClean="0"/>
                        <a:t>로 채움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067162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정렬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292387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'king and queen'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s.center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(60))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s.center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(60, '-'))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s.ljust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(60, '-'))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s.rjust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(60,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'-'))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('20'.zfill(5))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('1234'.zfill(5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344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분리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결합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536095"/>
              </p:ext>
            </p:extLst>
          </p:nvPr>
        </p:nvGraphicFramePr>
        <p:xfrm>
          <a:off x="677863" y="2160588"/>
          <a:ext cx="8596312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split()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공백문자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혹은 지정된 문자</a:t>
                      </a:r>
                      <a:r>
                        <a:rPr lang="en-US" altLang="ko-KR" dirty="0" smtClean="0"/>
                        <a:t>)</a:t>
                      </a:r>
                      <a:r>
                        <a:rPr lang="ko-KR" altLang="en-US" dirty="0" smtClean="0"/>
                        <a:t>를 기준으로 분리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rsplit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공백문자</a:t>
                      </a:r>
                      <a:r>
                        <a:rPr lang="en-US" altLang="ko-KR" dirty="0" smtClean="0"/>
                        <a:t>(</a:t>
                      </a:r>
                      <a:r>
                        <a:rPr lang="ko-KR" altLang="en-US" dirty="0" smtClean="0"/>
                        <a:t>혹은 지정된 문자</a:t>
                      </a:r>
                      <a:r>
                        <a:rPr lang="en-US" altLang="ko-KR" dirty="0" smtClean="0"/>
                        <a:t>)</a:t>
                      </a:r>
                      <a:r>
                        <a:rPr lang="ko-KR" altLang="en-US" dirty="0" smtClean="0"/>
                        <a:t>를 기준으로 오른쪽부터 분리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join()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지정된 기호로 합침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splitlines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문자열을 개행문자를 기준으로 분리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84304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분리</a:t>
            </a:r>
            <a:r>
              <a:rPr kumimoji="1" lang="en-US" altLang="ko-KR" sz="2400" dirty="0" smtClean="0"/>
              <a:t>,</a:t>
            </a:r>
            <a:r>
              <a:rPr kumimoji="1" lang="ko-KR" altLang="en-US" sz="2400" dirty="0" smtClean="0"/>
              <a:t> 결합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4724370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 = 'spam and ham'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s.split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 = 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s.split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(' and ');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print(t)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s2 = ":".join(t)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print(s2)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s3 = "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one:two:three:four:five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print(s3.split(':', 2))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print(s3.rsplit(':', 2))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lines = '''1st line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2nd line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3rd line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4th line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'''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lines.splitlines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());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696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판별 관련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251891"/>
              </p:ext>
            </p:extLst>
          </p:nvPr>
        </p:nvGraphicFramePr>
        <p:xfrm>
          <a:off x="677863" y="2160588"/>
          <a:ext cx="859631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3633"/>
                <a:gridCol w="6252679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메서드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isdigit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문자열이 숫자로 구성되어 있는가 여부를 반환</a:t>
                      </a:r>
                      <a:endParaRPr lang="en-US" altLang="ko-KR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isalpha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ko-KR" altLang="en-US" baseline="0" dirty="0" smtClean="0"/>
                        <a:t>이 알파벳으로 구성되어 있는가 여부를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islower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문자열이 소문자로 구성되어 있는가 여부를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isupper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문자열이 대문자로 구성되어 있는가 여부를 반환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isspace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문자열이 공백문자로 구성되어 있는가 여부를 반환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258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판별 관련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333937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4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print('1234'.isdigit())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abcd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isalpha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print('1234'.isalpha())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abcd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isdigit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abcd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islower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print('ABCD'.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isupper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print('\n\n'.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isspace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 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isspace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print(''.</a:t>
            </a:r>
            <a:r>
              <a:rPr lang="en-US" altLang="ko-KR" sz="14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isspace</a:t>
            </a:r>
            <a:r>
              <a:rPr lang="en-US" altLang="ko-KR" sz="1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endParaRPr lang="en-US" altLang="ko-KR" sz="14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22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서식 메서드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문자열 포맷 코드</a:t>
            </a:r>
            <a:endParaRPr kumimoji="1"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176777"/>
              </p:ext>
            </p:extLst>
          </p:nvPr>
        </p:nvGraphicFramePr>
        <p:xfrm>
          <a:off x="677863" y="2160588"/>
          <a:ext cx="8596312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98156"/>
                <a:gridCol w="4298156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코드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문자열</a:t>
                      </a:r>
                      <a:r>
                        <a:rPr lang="en-US" altLang="ko-KR" dirty="0" smtClean="0"/>
                        <a:t> (string)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문자 </a:t>
                      </a:r>
                      <a:r>
                        <a:rPr lang="en-US" altLang="ko-KR" dirty="0" smtClean="0"/>
                        <a:t>1</a:t>
                      </a:r>
                      <a:r>
                        <a:rPr lang="ko-KR" altLang="en-US" dirty="0" smtClean="0"/>
                        <a:t>개</a:t>
                      </a:r>
                      <a:r>
                        <a:rPr lang="en-US" altLang="ko-KR" dirty="0" smtClean="0"/>
                        <a:t> (character)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정수 </a:t>
                      </a:r>
                      <a:r>
                        <a:rPr lang="en-US" altLang="ko-KR" dirty="0" smtClean="0"/>
                        <a:t>(integer)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%f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부동 소수 </a:t>
                      </a:r>
                      <a:r>
                        <a:rPr lang="en-US" altLang="ko-KR" dirty="0" smtClean="0"/>
                        <a:t>(floating point)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%o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8</a:t>
                      </a:r>
                      <a:r>
                        <a:rPr lang="ko-KR" altLang="en-US" dirty="0" smtClean="0"/>
                        <a:t>진수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16</a:t>
                      </a:r>
                      <a:r>
                        <a:rPr lang="ko-KR" altLang="en-US" dirty="0" smtClean="0"/>
                        <a:t>진수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%%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Literal %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텍스트 상자 5"/>
          <p:cNvSpPr txBox="1"/>
          <p:nvPr/>
        </p:nvSpPr>
        <p:spPr>
          <a:xfrm>
            <a:off x="677334" y="5357496"/>
            <a:ext cx="5668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smtClean="0"/>
              <a:t>서식 메서드에 출력 포맷을 추가 지정하는 것도 가능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dirty="0" smtClean="0"/>
              <a:t>예</a:t>
            </a:r>
            <a:r>
              <a:rPr kumimoji="1" lang="en-US" altLang="ko-KR" dirty="0" smtClean="0"/>
              <a:t>)</a:t>
            </a:r>
            <a:r>
              <a:rPr kumimoji="1" lang="ko-KR" altLang="en-US" dirty="0"/>
              <a:t> </a:t>
            </a:r>
            <a:r>
              <a:rPr kumimoji="1" lang="en-US" altLang="ko-KR" dirty="0" smtClean="0"/>
              <a:t>%2.4f -&gt; </a:t>
            </a:r>
            <a:r>
              <a:rPr kumimoji="1" lang="ko-KR" altLang="en-US" dirty="0" smtClean="0"/>
              <a:t>정수부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자리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소수부 </a:t>
            </a:r>
            <a:r>
              <a:rPr kumimoji="1" lang="en-US" altLang="ko-KR" dirty="0" smtClean="0"/>
              <a:t>4</a:t>
            </a:r>
            <a:r>
              <a:rPr kumimoji="1" lang="ko-KR" altLang="en-US" dirty="0" smtClean="0"/>
              <a:t>자리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5839689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서식 메서드 </a:t>
            </a:r>
            <a:r>
              <a:rPr kumimoji="1" lang="mr-IN" altLang="ko-KR" sz="2400" dirty="0" smtClean="0"/>
              <a:t>–</a:t>
            </a:r>
            <a:r>
              <a:rPr kumimoji="1" lang="ko-KR" altLang="en-US" sz="2400" dirty="0" smtClean="0"/>
              <a:t> 문자열 포맷 코드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243143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 have %d apples" % 5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 have 5 apples'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"interest rate is %f" % 1.24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'interest rate is 1.240000'</a:t>
            </a:r>
          </a:p>
          <a:p>
            <a:r>
              <a:rPr lang="ko-KR" altLang="en-US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 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"interest rate is %2.4f" % 1.24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'interest rate is 1.2400'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158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파이썬 활용분야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 smtClean="0"/>
              <a:t>시스템 유틸리티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운영체제의 시스템 명령어들을 이용할 수 있는 각종 도구를 갖춤</a:t>
            </a:r>
            <a:endParaRPr kumimoji="1" lang="en-US" altLang="ko-KR" dirty="0"/>
          </a:p>
          <a:p>
            <a:r>
              <a:rPr kumimoji="1" lang="en-US" altLang="ko-KR" dirty="0" smtClean="0"/>
              <a:t>GUI</a:t>
            </a:r>
          </a:p>
          <a:p>
            <a:pPr lvl="1"/>
            <a:r>
              <a:rPr kumimoji="1" lang="en-US" altLang="ko-KR" dirty="0" err="1" smtClean="0"/>
              <a:t>Tcl</a:t>
            </a:r>
            <a:r>
              <a:rPr kumimoji="1" lang="en-US" altLang="ko-KR" dirty="0" smtClean="0"/>
              <a:t>/</a:t>
            </a:r>
            <a:r>
              <a:rPr kumimoji="1" lang="en-US" altLang="ko-KR" dirty="0" err="1" smtClean="0"/>
              <a:t>tk</a:t>
            </a:r>
            <a:r>
              <a:rPr kumimoji="1" lang="ko-KR" altLang="en-US" dirty="0" smtClean="0"/>
              <a:t>를 이용한 </a:t>
            </a:r>
            <a:r>
              <a:rPr kumimoji="1" lang="en-US" altLang="ko-KR" dirty="0" smtClean="0"/>
              <a:t>UI, </a:t>
            </a:r>
            <a:r>
              <a:rPr kumimoji="1" lang="en-US" altLang="ko-KR" dirty="0" err="1" smtClean="0"/>
              <a:t>wxPython</a:t>
            </a:r>
            <a:r>
              <a:rPr kumimoji="1" lang="en-US" altLang="ko-KR" dirty="0" smtClean="0"/>
              <a:t>(Windows </a:t>
            </a:r>
            <a:r>
              <a:rPr kumimoji="1" lang="ko-KR" altLang="en-US" dirty="0" smtClean="0"/>
              <a:t>인터페이스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웹 프로그래밍</a:t>
            </a:r>
            <a:endParaRPr kumimoji="1" lang="en-US" altLang="ko-KR" dirty="0"/>
          </a:p>
          <a:p>
            <a:pPr lvl="1"/>
            <a:r>
              <a:rPr kumimoji="1" lang="en-US" altLang="ko-KR" dirty="0" smtClean="0"/>
              <a:t>Django, Flask</a:t>
            </a:r>
          </a:p>
          <a:p>
            <a:r>
              <a:rPr kumimoji="1" lang="ko-KR" altLang="en-US" dirty="0" smtClean="0"/>
              <a:t>데이터베이스 프로그래밍</a:t>
            </a:r>
            <a:endParaRPr kumimoji="1" lang="en-US" altLang="ko-KR" dirty="0" smtClean="0"/>
          </a:p>
          <a:p>
            <a:pPr lvl="1"/>
            <a:r>
              <a:rPr kumimoji="1" lang="en-US" altLang="ko-KR" dirty="0" smtClean="0"/>
              <a:t>SQLite </a:t>
            </a:r>
            <a:r>
              <a:rPr kumimoji="1" lang="ko-KR" altLang="en-US" dirty="0" smtClean="0"/>
              <a:t>내장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Oracle, DB2, Sybase, MySQL </a:t>
            </a:r>
            <a:r>
              <a:rPr kumimoji="1" lang="ko-KR" altLang="en-US" dirty="0" smtClean="0"/>
              <a:t>등 </a:t>
            </a:r>
            <a:r>
              <a:rPr kumimoji="1" lang="en-US" altLang="ko-KR" dirty="0" smtClean="0"/>
              <a:t>DB </a:t>
            </a:r>
            <a:r>
              <a:rPr kumimoji="1" lang="ko-KR" altLang="en-US" dirty="0" smtClean="0"/>
              <a:t>시스템 인터페이스 제공</a:t>
            </a:r>
            <a:endParaRPr kumimoji="1" lang="en-US" altLang="ko-KR" dirty="0" smtClean="0"/>
          </a:p>
          <a:p>
            <a:r>
              <a:rPr kumimoji="1" lang="ko-KR" altLang="en-US" dirty="0" smtClean="0"/>
              <a:t>텍스트 처리</a:t>
            </a:r>
            <a:endParaRPr kumimoji="1" lang="en-US" altLang="ko-KR" dirty="0"/>
          </a:p>
          <a:p>
            <a:pPr lvl="1"/>
            <a:r>
              <a:rPr kumimoji="1" lang="ko-KR" altLang="en-US" dirty="0" smtClean="0"/>
              <a:t>뛰어난 문자열 처리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정규식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XML </a:t>
            </a:r>
            <a:r>
              <a:rPr kumimoji="1" lang="ko-KR" altLang="en-US" dirty="0" smtClean="0"/>
              <a:t>처리</a:t>
            </a:r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pPr lvl="1"/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0247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문자열 메서드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</a:t>
            </a:r>
            <a:r>
              <a:rPr kumimoji="1" lang="ko-KR" altLang="en-US" sz="2400" dirty="0" smtClean="0"/>
              <a:t> 고급 문자열 포매팅 </a:t>
            </a:r>
            <a:r>
              <a:rPr kumimoji="1" lang="en-US" altLang="ko-KR" sz="2400" dirty="0" smtClean="0"/>
              <a:t>-</a:t>
            </a:r>
            <a:r>
              <a:rPr kumimoji="1" lang="ko-KR" altLang="en-US" sz="2400" dirty="0" smtClean="0"/>
              <a:t> </a:t>
            </a:r>
            <a:r>
              <a:rPr kumimoji="1" lang="en-US" altLang="ko-KR" sz="2400" dirty="0" smtClean="0"/>
              <a:t>.format()</a:t>
            </a:r>
            <a:r>
              <a:rPr kumimoji="1" lang="ko-KR" altLang="en-US" sz="2400" dirty="0" smtClean="0"/>
              <a:t> 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문자열의 </a:t>
            </a:r>
            <a:r>
              <a:rPr kumimoji="1" lang="en-US" altLang="ko-KR" dirty="0" smtClean="0"/>
              <a:t>format </a:t>
            </a:r>
            <a:r>
              <a:rPr kumimoji="1" lang="ko-KR" altLang="en-US" dirty="0" smtClean="0"/>
              <a:t>메서드를 이용하면 좀 더 편리한 방식으로 문자열 포맷을 지정할 수 있다</a:t>
            </a:r>
            <a:endParaRPr kumimoji="1" lang="en-US" altLang="ko-KR" dirty="0" smtClean="0"/>
          </a:p>
          <a:p>
            <a:r>
              <a:rPr kumimoji="1" lang="en-US" altLang="ko-KR" dirty="0" err="1"/>
              <a:t>f</a:t>
            </a:r>
            <a:r>
              <a:rPr kumimoji="1" lang="en-US" altLang="ko-KR" dirty="0" err="1" smtClean="0"/>
              <a:t>ormat_map</a:t>
            </a:r>
            <a:r>
              <a:rPr kumimoji="1" lang="ko-KR" altLang="en-US" dirty="0" smtClean="0"/>
              <a:t> 메서드를 이용하면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이름 기반으로 </a:t>
            </a:r>
            <a:r>
              <a:rPr kumimoji="1" lang="en-US" altLang="ko-KR" dirty="0" smtClean="0"/>
              <a:t>map</a:t>
            </a:r>
            <a:r>
              <a:rPr kumimoji="1" lang="ko-KR" altLang="en-US" dirty="0" smtClean="0"/>
              <a:t>의 데이터 형식을 이용 포맷을 지정할 수 있다</a:t>
            </a:r>
            <a:endParaRPr kumimoji="1" lang="en-US" altLang="ko-KR" dirty="0" smtClean="0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3" y="3609927"/>
            <a:ext cx="10958075" cy="243143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 have {} apples, and I ate {}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apples.".format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(5, 3)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 have 5 apples, and I ate 3 apples.'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 have {total} apples, and I ate {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apples.".format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(total = 5,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3)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 have 5 apples, and I ate 3 apples.'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&gt;&gt;&gt; "I have {total} apples, and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ate {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} apples.".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format_map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({"total": 5, "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num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": 3})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'I have 5 apples, and 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ate 3 apples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.'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66101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순서를 가지는 객체들의 집합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파이썬 자료형들 중 가장 많이 사용</a:t>
            </a:r>
            <a:endParaRPr kumimoji="1" lang="en-US" altLang="ko-KR" dirty="0" smtClean="0"/>
          </a:p>
          <a:p>
            <a:r>
              <a:rPr kumimoji="1" lang="ko-KR" altLang="en-US" dirty="0" smtClean="0"/>
              <a:t>리스트 생성과 연산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시퀀스 자료형 </a:t>
            </a:r>
            <a:r>
              <a:rPr kumimoji="1" lang="en-US" altLang="ko-KR" dirty="0" smtClean="0"/>
              <a:t>:</a:t>
            </a:r>
            <a:r>
              <a:rPr kumimoji="1" lang="ko-KR" altLang="en-US" dirty="0" smtClean="0"/>
              <a:t> 시퀀스 연산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인덱싱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슬라이싱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연결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반복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</a:t>
            </a:r>
            <a:r>
              <a:rPr kumimoji="1" lang="en-US" altLang="ko-KR" dirty="0" err="1" smtClean="0"/>
              <a:t>len</a:t>
            </a:r>
            <a:r>
              <a:rPr kumimoji="1" lang="en-US" altLang="ko-KR" dirty="0" smtClean="0"/>
              <a:t>, in, not in) </a:t>
            </a:r>
            <a:r>
              <a:rPr kumimoji="1" lang="ko-KR" altLang="en-US" dirty="0" smtClean="0"/>
              <a:t>가능</a:t>
            </a:r>
            <a:endParaRPr kumimoji="1" lang="en-US" altLang="ko-KR" dirty="0" smtClean="0"/>
          </a:p>
          <a:p>
            <a:pPr lvl="1"/>
            <a:r>
              <a:rPr kumimoji="1" lang="ko-KR" altLang="en-US" dirty="0" smtClean="0"/>
              <a:t>변경 가능</a:t>
            </a:r>
            <a:r>
              <a:rPr kumimoji="1" lang="en-US" altLang="ko-KR" dirty="0" smtClean="0"/>
              <a:t>(mutable) </a:t>
            </a:r>
            <a:r>
              <a:rPr kumimoji="1" lang="ko-KR" altLang="en-US" dirty="0" smtClean="0"/>
              <a:t>자료형이므로 항목의 추가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변경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삭제 모두 가능</a:t>
            </a:r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3840116"/>
            <a:ext cx="8596668" cy="2800767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mr-IN" altLang="ko-KR" sz="1600" b="1" dirty="0" err="1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[1, 2,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python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리스트는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]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기호를 이용하여 생성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[-2],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[-1],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[1],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[2])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[1:3])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* 2)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+ [3, 4, 5])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len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del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12219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항목의 변경 및 슬라이스를 이용한 치환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45243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apple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banana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', 10, 20]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[2] =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[2] + 90 # 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mutable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자료형 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-&gt;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항목 변경 가능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슬라이스를 이용한 치환의 예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12, 123, 1234]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[0:2] = [10, 20]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[0:2] = [10]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[1:2] = [20]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[2:3] = [30]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63425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슬라이스를 이용한 삭제와 삽입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4524315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슬라이스를 이용한 삭제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12, 123, 1234]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[1:2] = [ 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[0:] = [ 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 </a:t>
            </a:r>
            <a:r>
              <a:rPr lang="ko-KR" altLang="mr-IN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슬라이스를 이용한 삽입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12, 123, 1234]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[1:1] = ['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']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[5:] = [12345]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[:0] = [-12, -1, 0]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</a:t>
            </a:r>
            <a:r>
              <a:rPr lang="mr-IN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537933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리스트의 메서드</a:t>
            </a:r>
            <a:endParaRPr kumimoji="1" lang="ko-KR" altLang="en-US" dirty="0"/>
          </a:p>
        </p:txBody>
      </p:sp>
      <p:graphicFrame>
        <p:nvGraphicFramePr>
          <p:cNvPr id="5" name="내용 개체 틀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4933499"/>
              </p:ext>
            </p:extLst>
          </p:nvPr>
        </p:nvGraphicFramePr>
        <p:xfrm>
          <a:off x="677863" y="2160588"/>
          <a:ext cx="8596312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320"/>
                <a:gridCol w="6636992"/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함수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설명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append(x)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리스트의 마지막에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를 추가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insert(</a:t>
                      </a:r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, 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 인덱스 </a:t>
                      </a:r>
                      <a:r>
                        <a:rPr lang="en-US" altLang="ko-KR" dirty="0" err="1" smtClean="0"/>
                        <a:t>i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위치에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를 추가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reverse()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리스트를 역순으로 뒤집음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sort()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 요소를 순서대로 정렬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remove(</a:t>
                      </a:r>
                      <a:r>
                        <a:rPr lang="en-US" altLang="ko-KR" dirty="0" err="1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</a:t>
                      </a:r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 인덱스 </a:t>
                      </a:r>
                      <a:r>
                        <a:rPr lang="en-US" altLang="ko-KR" dirty="0" err="1" smtClean="0"/>
                        <a:t>i</a:t>
                      </a:r>
                      <a:r>
                        <a:rPr lang="ko-KR" altLang="en-US" dirty="0" smtClean="0"/>
                        <a:t>에 있는 요소를 제거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extend(l)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 마지막에 리스트 </a:t>
                      </a:r>
                      <a:r>
                        <a:rPr lang="en-US" altLang="ko-KR" dirty="0" smtClean="0"/>
                        <a:t>l</a:t>
                      </a:r>
                      <a:r>
                        <a:rPr lang="ko-KR" altLang="en-US" dirty="0" smtClean="0"/>
                        <a:t>을 추가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index(x)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인덱스 내에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가 있으면 인덱스값을 반환</a:t>
                      </a:r>
                      <a:r>
                        <a:rPr lang="en-US" altLang="ko-KR" dirty="0" smtClean="0"/>
                        <a:t>.</a:t>
                      </a:r>
                      <a:r>
                        <a:rPr lang="ko-KR" altLang="en-US" dirty="0" smtClean="0"/>
                        <a:t> 없으면 </a:t>
                      </a:r>
                      <a:r>
                        <a:rPr lang="en-US" altLang="ko-KR" dirty="0" smtClean="0"/>
                        <a:t>-1</a:t>
                      </a:r>
                      <a:endParaRPr lang="ko-KR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latin typeface="Courier New" charset="0"/>
                          <a:ea typeface="Courier New" charset="0"/>
                          <a:cs typeface="Courier New" charset="0"/>
                        </a:rPr>
                        <a:t>count(x)</a:t>
                      </a:r>
                      <a:endParaRPr lang="ko-KR" altLang="en-US" dirty="0">
                        <a:latin typeface="Courier New" charset="0"/>
                        <a:ea typeface="Courier New" charset="0"/>
                        <a:cs typeface="Courier New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리스트 내에 </a:t>
                      </a:r>
                      <a:r>
                        <a:rPr lang="en-US" altLang="ko-KR" dirty="0" smtClean="0"/>
                        <a:t>x</a:t>
                      </a:r>
                      <a:r>
                        <a:rPr lang="ko-KR" altLang="en-US" dirty="0" smtClean="0"/>
                        <a:t>가</a:t>
                      </a:r>
                      <a:r>
                        <a:rPr lang="ko-KR" altLang="en-US" baseline="0" dirty="0" smtClean="0"/>
                        <a:t> 몇 개 있는지 그 개수를 반환</a:t>
                      </a:r>
                      <a:endParaRPr lang="ko-KR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412540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리스트의 메서드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직사각형 5"/>
          <p:cNvSpPr>
            <a:spLocks noChangeArrowheads="1"/>
          </p:cNvSpPr>
          <p:nvPr/>
        </p:nvSpPr>
        <p:spPr bwMode="auto">
          <a:xfrm>
            <a:off x="677334" y="2160589"/>
            <a:ext cx="8596668" cy="4278094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 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 [1, 2, 3]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(5)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a.insert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(3, 4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인덱스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에 요소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4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를 추가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a.count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리스트 내 요소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2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의 개수를 반환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a.reverse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a.sort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a.remove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#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인덱스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3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에 있는 요소를 제거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a.extend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([6, 7, 8])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print(a)</a:t>
            </a:r>
          </a:p>
          <a:p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784333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리스트를 </a:t>
            </a:r>
            <a:r>
              <a:rPr kumimoji="1" lang="en-US" altLang="ko-KR" sz="2400" dirty="0" smtClean="0"/>
              <a:t>Stack</a:t>
            </a:r>
            <a:r>
              <a:rPr kumimoji="1" lang="ko-KR" altLang="en-US" sz="2400" dirty="0" smtClean="0"/>
              <a:t>과 </a:t>
            </a:r>
            <a:r>
              <a:rPr kumimoji="1" lang="en-US" altLang="ko-KR" sz="2400" dirty="0" smtClean="0"/>
              <a:t>Queue</a:t>
            </a:r>
            <a:r>
              <a:rPr kumimoji="1" lang="ko-KR" altLang="en-US" sz="2400" dirty="0" smtClean="0"/>
              <a:t>로 사용하기</a:t>
            </a:r>
            <a:endParaRPr kumimoji="1"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310" y="2558002"/>
            <a:ext cx="7021492" cy="305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27103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리스트를 </a:t>
            </a:r>
            <a:r>
              <a:rPr kumimoji="1" lang="en-US" altLang="ko-KR" sz="2400" dirty="0" smtClean="0"/>
              <a:t>Stack</a:t>
            </a:r>
            <a:r>
              <a:rPr kumimoji="1" lang="ko-KR" altLang="en-US" sz="2400" dirty="0" smtClean="0"/>
              <a:t>으로 사용하기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리스트의 </a:t>
            </a:r>
            <a:r>
              <a:rPr kumimoji="1" lang="en-US" altLang="ko-KR" dirty="0" smtClean="0"/>
              <a:t>append</a:t>
            </a:r>
            <a:r>
              <a:rPr kumimoji="1" lang="ko-KR" altLang="en-US" dirty="0" smtClean="0"/>
              <a:t>와 </a:t>
            </a:r>
            <a:r>
              <a:rPr kumimoji="1" lang="en-US" altLang="ko-KR" dirty="0" smtClean="0"/>
              <a:t>pop </a:t>
            </a:r>
            <a:r>
              <a:rPr kumimoji="1" lang="ko-KR" altLang="en-US" dirty="0" smtClean="0"/>
              <a:t>메서드를 이용하여 스택을 구현할 수 있다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748153"/>
            <a:ext cx="8596668" cy="3293209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 = [ 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(30)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print(stack)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stack.pop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stack.pop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print(stack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775224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</a:t>
            </a:r>
            <a:r>
              <a:rPr kumimoji="1" lang="ko-KR" altLang="en-US" sz="2400" dirty="0" smtClean="0"/>
              <a:t>리스트를 </a:t>
            </a:r>
            <a:r>
              <a:rPr kumimoji="1" lang="en-US" altLang="ko-KR" sz="2400" dirty="0" smtClean="0"/>
              <a:t>Queue</a:t>
            </a:r>
            <a:r>
              <a:rPr kumimoji="1" lang="ko-KR" altLang="en-US" sz="2400" dirty="0" smtClean="0"/>
              <a:t>로 사용하기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리스트의 </a:t>
            </a:r>
            <a:r>
              <a:rPr kumimoji="1" lang="en-US" altLang="ko-KR" dirty="0" smtClean="0"/>
              <a:t>append</a:t>
            </a:r>
            <a:r>
              <a:rPr kumimoji="1" lang="ko-KR" altLang="en-US" dirty="0" smtClean="0"/>
              <a:t>와 </a:t>
            </a:r>
            <a:r>
              <a:rPr kumimoji="1" lang="en-US" altLang="ko-KR" dirty="0" smtClean="0"/>
              <a:t>pop </a:t>
            </a:r>
            <a:r>
              <a:rPr kumimoji="1" lang="ko-KR" altLang="en-US" dirty="0" smtClean="0"/>
              <a:t>메서드를 이용하여 스택을 구현할 수 있다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748153"/>
            <a:ext cx="8596668" cy="3600986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 = [ ]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(100)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(200)</a:t>
            </a:r>
          </a:p>
          <a:p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queue.append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(300)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print(queue)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queue.pop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)) # </a:t>
            </a:r>
            <a:r>
              <a:rPr lang="ko-KR" altLang="en-US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가장 앞쪽 인덱스의 요소를 </a:t>
            </a:r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pop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</a:t>
            </a:r>
            <a:r>
              <a:rPr lang="en-US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queue.pop</a:t>
            </a: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(0))</a:t>
            </a:r>
          </a:p>
          <a:p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en-US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print(queue)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	</a:t>
            </a:r>
            <a:endParaRPr lang="en-US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18465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리스트</a:t>
            </a:r>
            <a:r>
              <a:rPr kumimoji="1" lang="en-US" altLang="ko-KR" dirty="0" smtClean="0"/>
              <a:t/>
            </a:r>
            <a:br>
              <a:rPr kumimoji="1" lang="en-US" altLang="ko-KR" dirty="0" smtClean="0"/>
            </a:br>
            <a:r>
              <a:rPr kumimoji="1" lang="en-US" altLang="ko-KR" sz="2400" dirty="0" smtClean="0"/>
              <a:t>: sort </a:t>
            </a:r>
            <a:r>
              <a:rPr kumimoji="1" lang="ko-KR" altLang="en-US" sz="2400" dirty="0" smtClean="0"/>
              <a:t>메서드의 활용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ko-KR" dirty="0"/>
              <a:t>s</a:t>
            </a:r>
            <a:r>
              <a:rPr kumimoji="1" lang="en-US" altLang="ko-KR" dirty="0" smtClean="0"/>
              <a:t>ort </a:t>
            </a:r>
            <a:r>
              <a:rPr kumimoji="1" lang="ko-KR" altLang="en-US" dirty="0" smtClean="0"/>
              <a:t>메서드의</a:t>
            </a:r>
            <a:r>
              <a:rPr kumimoji="1" lang="en-US" altLang="ko-KR" dirty="0" smtClean="0"/>
              <a:t> reverse </a:t>
            </a:r>
            <a:r>
              <a:rPr kumimoji="1" lang="ko-KR" altLang="en-US" dirty="0" smtClean="0"/>
              <a:t>를 </a:t>
            </a:r>
            <a:r>
              <a:rPr kumimoji="1" lang="en-US" altLang="ko-KR" dirty="0" smtClean="0"/>
              <a:t>True</a:t>
            </a:r>
            <a:r>
              <a:rPr kumimoji="1" lang="ko-KR" altLang="en-US" dirty="0" smtClean="0"/>
              <a:t>로 설정하면 역순으로 정렬할 수 있다</a:t>
            </a:r>
            <a:endParaRPr kumimoji="1" lang="ko-KR" altLang="en-US" dirty="0"/>
          </a:p>
        </p:txBody>
      </p:sp>
      <p:sp>
        <p:nvSpPr>
          <p:cNvPr id="5" name="직사각형 4"/>
          <p:cNvSpPr>
            <a:spLocks noChangeArrowheads="1"/>
          </p:cNvSpPr>
          <p:nvPr/>
        </p:nvSpPr>
        <p:spPr bwMode="auto">
          <a:xfrm>
            <a:off x="677334" y="2734901"/>
            <a:ext cx="8596668" cy="2062103"/>
          </a:xfrm>
          <a:prstGeom prst="rect">
            <a:avLst/>
          </a:prstGeom>
          <a:solidFill>
            <a:srgbClr val="1D314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endParaRPr lang="en-US" altLang="ko-KR" sz="1600" b="1" dirty="0" smtClean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 = [1, 5, 3, 9, 8, 4, 2]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l.sort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</a:b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l.sort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reverse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True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print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mr-IN" altLang="ko-KR" sz="1600" b="1" dirty="0" err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l</a:t>
            </a:r>
            <a:r>
              <a:rPr lang="mr-IN" altLang="ko-KR" sz="16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)</a:t>
            </a:r>
          </a:p>
          <a:p>
            <a:endParaRPr lang="mr-IN" altLang="ko-KR" sz="16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1937402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패싯</Template>
  <TotalTime>13607</TotalTime>
  <Words>10281</Words>
  <Application>Microsoft Macintosh PowerPoint</Application>
  <PresentationFormat>와이드스크린</PresentationFormat>
  <Paragraphs>2871</Paragraphs>
  <Slides>235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235</vt:i4>
      </vt:variant>
    </vt:vector>
  </HeadingPairs>
  <TitlesOfParts>
    <vt:vector size="249" baseType="lpstr">
      <vt:lpstr>굴림</vt:lpstr>
      <vt:lpstr>맑은 고딕</vt:lpstr>
      <vt:lpstr>Consolas</vt:lpstr>
      <vt:lpstr>HY견고딕</vt:lpstr>
      <vt:lpstr>HY그래픽M</vt:lpstr>
      <vt:lpstr>HY헤드라인M</vt:lpstr>
      <vt:lpstr>Mangal</vt:lpstr>
      <vt:lpstr>Symbol</vt:lpstr>
      <vt:lpstr>Trebuchet MS</vt:lpstr>
      <vt:lpstr>Wingdings</vt:lpstr>
      <vt:lpstr>Wingdings 3</vt:lpstr>
      <vt:lpstr>Arial</vt:lpstr>
      <vt:lpstr>Courier New</vt:lpstr>
      <vt:lpstr>패싯</vt:lpstr>
      <vt:lpstr>Python Programming</vt:lpstr>
      <vt:lpstr>Python 시작하기</vt:lpstr>
      <vt:lpstr>파이썬이란?</vt:lpstr>
      <vt:lpstr>파이썬의 특징</vt:lpstr>
      <vt:lpstr>간단하고 쉬운 문법, 높은 가독성</vt:lpstr>
      <vt:lpstr>높은 확장성: Glue Language</vt:lpstr>
      <vt:lpstr>파이썬의 종류: 구현체</vt:lpstr>
      <vt:lpstr>파이썬의 종류 : 버전</vt:lpstr>
      <vt:lpstr>파이썬 활용분야 </vt:lpstr>
      <vt:lpstr>파이썬 활용분야 </vt:lpstr>
      <vt:lpstr>주요 프로젝트</vt:lpstr>
      <vt:lpstr>Polyglot</vt:lpstr>
      <vt:lpstr>TIOBE Index: 2017 November</vt:lpstr>
      <vt:lpstr>”Life is too short, You need Python”</vt:lpstr>
      <vt:lpstr>Python 시작하기</vt:lpstr>
      <vt:lpstr>파이썬 다운로드/설치</vt:lpstr>
      <vt:lpstr>파이썬 설치 요소 </vt:lpstr>
      <vt:lpstr>파이썬 설치 요소 </vt:lpstr>
      <vt:lpstr>파이썬 설치 요소 </vt:lpstr>
      <vt:lpstr>파이썬 설치 요소 </vt:lpstr>
      <vt:lpstr>파이썬 설치 확인</vt:lpstr>
      <vt:lpstr>Python 입출력 (I)</vt:lpstr>
      <vt:lpstr>Console 출력 : print 함수</vt:lpstr>
      <vt:lpstr>Console 출력 : print 함수</vt:lpstr>
      <vt:lpstr>Console 출력 : print 함수 - sep, end</vt:lpstr>
      <vt:lpstr>Console 입력 : input 함수</vt:lpstr>
      <vt:lpstr>Console입출력</vt:lpstr>
      <vt:lpstr>Python 시작하기</vt:lpstr>
      <vt:lpstr>들여쓰기(Indent)</vt:lpstr>
      <vt:lpstr>들여쓰기 규칙</vt:lpstr>
      <vt:lpstr>들여쓰기 규칙</vt:lpstr>
      <vt:lpstr>들여쓰기 규칙</vt:lpstr>
      <vt:lpstr>파이썬 실행: 대화식 모드</vt:lpstr>
      <vt:lpstr>파이썬 실행: 스크립트 실행 모드</vt:lpstr>
      <vt:lpstr>파이썬 실행: 스크립트 실행모드</vt:lpstr>
      <vt:lpstr>주석 (Comment) : #</vt:lpstr>
      <vt:lpstr>Python 프로그래밍 기초</vt:lpstr>
      <vt:lpstr>산술연산자</vt:lpstr>
      <vt:lpstr>산술 연산자</vt:lpstr>
      <vt:lpstr>복소수</vt:lpstr>
      <vt:lpstr>Python 프로그래밍 기초</vt:lpstr>
      <vt:lpstr>변수</vt:lpstr>
      <vt:lpstr>변수</vt:lpstr>
      <vt:lpstr>변수 : 다양한 할당방법</vt:lpstr>
      <vt:lpstr>변수 : 다양한 할당방법</vt:lpstr>
      <vt:lpstr>변수명 작성 규칙 </vt:lpstr>
      <vt:lpstr>예약어</vt:lpstr>
      <vt:lpstr>Python 프로그래밍 기초</vt:lpstr>
      <vt:lpstr>비교연산자</vt:lpstr>
      <vt:lpstr>비교연산자와 bool</vt:lpstr>
      <vt:lpstr>내가 누구~게: type</vt:lpstr>
      <vt:lpstr>Python 프로그래밍 기초</vt:lpstr>
      <vt:lpstr>자료형의 분류</vt:lpstr>
      <vt:lpstr>시퀀스 모델 : 인덱싱(indexing)과 슬라이싱(slicing)</vt:lpstr>
      <vt:lpstr>시퀀스 모델의 주요 연산</vt:lpstr>
      <vt:lpstr>논리형 : bool</vt:lpstr>
      <vt:lpstr>논리형 : 논리연산자</vt:lpstr>
      <vt:lpstr>논리형 : 논리연산자 – 논리합(or)</vt:lpstr>
      <vt:lpstr>논리형 : 논리연산자 – 논리곱(and)</vt:lpstr>
      <vt:lpstr>논리형 : 논리연산자 – 논리부정(not)</vt:lpstr>
      <vt:lpstr>수치형</vt:lpstr>
      <vt:lpstr>수치형 : 정수형(int)</vt:lpstr>
      <vt:lpstr>수치형 : 정수형(int)</vt:lpstr>
      <vt:lpstr>수치형 : 실수형(float)</vt:lpstr>
      <vt:lpstr>수치형 : 실수형(float)</vt:lpstr>
      <vt:lpstr>수치형 : 복소수(complex)</vt:lpstr>
      <vt:lpstr>수치형 : 복소수(complex)</vt:lpstr>
      <vt:lpstr>수치형 : 내장 수치 함수</vt:lpstr>
      <vt:lpstr>비트 연산자</vt:lpstr>
      <vt:lpstr>비트 연산자</vt:lpstr>
      <vt:lpstr>확장 치환문</vt:lpstr>
      <vt:lpstr>문자열 : str</vt:lpstr>
      <vt:lpstr>문자열 : 여러 줄의 문자열 정의</vt:lpstr>
      <vt:lpstr>문자열의 연산 : 연결(+)과 반복(*)</vt:lpstr>
      <vt:lpstr>문자열의 연산 : 인덱싱, 슬라이싱, len</vt:lpstr>
      <vt:lpstr>문자열 메서드 : 대소문자 관련</vt:lpstr>
      <vt:lpstr>문자열 메서드 : 대소문자 관련</vt:lpstr>
      <vt:lpstr>문자열 메서드 : 검색 관련</vt:lpstr>
      <vt:lpstr>문자열 메서드 : 검색 관련</vt:lpstr>
      <vt:lpstr>문자열 메서드 : 편집, 치환 관련</vt:lpstr>
      <vt:lpstr>문자열 메서드 : 편집, 치환 관련</vt:lpstr>
      <vt:lpstr>문자열 메서드 : 정렬 관련</vt:lpstr>
      <vt:lpstr>문자열 메서드 : 정렬 관련</vt:lpstr>
      <vt:lpstr>문자열 메서드 : 분리, 결합 관련</vt:lpstr>
      <vt:lpstr>문자열 메서드 : 분리, 결합 관련</vt:lpstr>
      <vt:lpstr>문자열 메서드 : 판별 관련</vt:lpstr>
      <vt:lpstr>문자열 메서드 : 판별 관련</vt:lpstr>
      <vt:lpstr>문자열 메서드 : 서식 메서드 – 문자열 포맷 코드</vt:lpstr>
      <vt:lpstr>문자열 메서드 : 서식 메서드 – 문자열 포맷 코드</vt:lpstr>
      <vt:lpstr>문자열 메서드 : 고급 문자열 포매팅 - .format() 메서드</vt:lpstr>
      <vt:lpstr>리스트</vt:lpstr>
      <vt:lpstr>리스트 : 항목의 변경 및 슬라이스를 이용한 치환</vt:lpstr>
      <vt:lpstr>리스트 : 슬라이스를 이용한 삭제와 삽입</vt:lpstr>
      <vt:lpstr>리스트 : 리스트의 메서드</vt:lpstr>
      <vt:lpstr>리스트 : 리스트의 메서드</vt:lpstr>
      <vt:lpstr>리스트 : 리스트를 Stack과 Queue로 사용하기</vt:lpstr>
      <vt:lpstr>리스트 : 리스트를 Stack으로 사용하기</vt:lpstr>
      <vt:lpstr>리스트 : 리스트를 Queue로 사용하기</vt:lpstr>
      <vt:lpstr>리스트 : sort 메서드의 활용</vt:lpstr>
      <vt:lpstr>리스트 : sort 메서드의 활용</vt:lpstr>
      <vt:lpstr>세트(Set)</vt:lpstr>
      <vt:lpstr>세트(Set) : 세트의 메서드</vt:lpstr>
      <vt:lpstr>세트(Set) : 교집합, 합집합, 차집합</vt:lpstr>
      <vt:lpstr>세트(Set) : 교집합, 합집합, 차집합</vt:lpstr>
      <vt:lpstr>튜플(Tuple)</vt:lpstr>
      <vt:lpstr>튜플(Tuple)</vt:lpstr>
      <vt:lpstr>튜플(Tuple) : packing과 unpacking</vt:lpstr>
      <vt:lpstr>튜플(Tuple) : 확장 unpacking</vt:lpstr>
      <vt:lpstr>사전(dict)</vt:lpstr>
      <vt:lpstr>사전(dict) : 다양한 사전 생성 방법</vt:lpstr>
      <vt:lpstr>사전(dict) : 사전의 키(Key)</vt:lpstr>
      <vt:lpstr>사전(dict) : 사전의 메서드</vt:lpstr>
      <vt:lpstr>사전(dict) : 사전의 메서드</vt:lpstr>
      <vt:lpstr>사전(dict) : 사전의 메서드</vt:lpstr>
      <vt:lpstr>사전(dict) : 사전 순회</vt:lpstr>
      <vt:lpstr>순차 자료형(Sequence) 내장 함수 : range</vt:lpstr>
      <vt:lpstr>순차 자료형(Sequence) 내장 함수 : enumerate</vt:lpstr>
      <vt:lpstr>Python 프로그래밍 기초 </vt:lpstr>
      <vt:lpstr>객체 : 이름과 객체</vt:lpstr>
      <vt:lpstr>객체 : 심볼테이블</vt:lpstr>
      <vt:lpstr>객체 : 레퍼런스 카운트와 쓰레기 수집</vt:lpstr>
      <vt:lpstr>객체 : 객체 ID</vt:lpstr>
      <vt:lpstr>객체 : 객체의 복사</vt:lpstr>
      <vt:lpstr>객체 : 객체의 복사</vt:lpstr>
      <vt:lpstr>객체 : 객체의 복사</vt:lpstr>
      <vt:lpstr>객체 : 객체의 복사</vt:lpstr>
      <vt:lpstr>Python 프로그래밍 기초 </vt:lpstr>
      <vt:lpstr>조건문 : if – elif - else</vt:lpstr>
      <vt:lpstr>조건문 : if – elif - else</vt:lpstr>
      <vt:lpstr>조건문 : 조건 표현식(Conditional Expression)</vt:lpstr>
      <vt:lpstr>조건문 : in, not in</vt:lpstr>
      <vt:lpstr>반복문 : for</vt:lpstr>
      <vt:lpstr>반복문 : for</vt:lpstr>
      <vt:lpstr>반복문 : enumerate</vt:lpstr>
      <vt:lpstr>반복문 : break</vt:lpstr>
      <vt:lpstr>반복문 : continue</vt:lpstr>
      <vt:lpstr>반복문 : while</vt:lpstr>
      <vt:lpstr>반복문 : List 내포</vt:lpstr>
      <vt:lpstr>반복문 : while</vt:lpstr>
      <vt:lpstr>반복문 : while 내부에서 break, continue, else 사용하기</vt:lpstr>
      <vt:lpstr>반복문 : 무한루프</vt:lpstr>
      <vt:lpstr>Python 프로그래밍 기초 </vt:lpstr>
      <vt:lpstr>함수 : 함수란</vt:lpstr>
      <vt:lpstr>함수 정의하기</vt:lpstr>
      <vt:lpstr>함수 정의하기</vt:lpstr>
      <vt:lpstr>함수 : 함수도 객체다</vt:lpstr>
      <vt:lpstr>함수 : return</vt:lpstr>
      <vt:lpstr>함수 : return문 활용</vt:lpstr>
      <vt:lpstr>함수 : return문 활용</vt:lpstr>
      <vt:lpstr>함수 : 인수의 전달 방법</vt:lpstr>
      <vt:lpstr>함수 : 인수의 전달 방법</vt:lpstr>
      <vt:lpstr>함수 : 스코핑 룰(Scope)</vt:lpstr>
      <vt:lpstr>함수 : 스코핑 룰 예제</vt:lpstr>
      <vt:lpstr>함수 : 스코핑 룰 예제</vt:lpstr>
      <vt:lpstr>함수 : 함수의 인수</vt:lpstr>
      <vt:lpstr>함수 : 함수의 인수 – 키워드 인수</vt:lpstr>
      <vt:lpstr>함수 : 함수의 인수 – 가변인수</vt:lpstr>
      <vt:lpstr>함수 : 함수의 인수 – 사전 키워드 전달</vt:lpstr>
      <vt:lpstr>함수 : 함수 객체를 인수로 전달</vt:lpstr>
      <vt:lpstr>함수 : 익명 함수(Lambda)</vt:lpstr>
      <vt:lpstr>함수 : Lambda를 이용한 정렬</vt:lpstr>
      <vt:lpstr>Python 프로그래밍 기초 </vt:lpstr>
      <vt:lpstr>파일 입출력 개요 : 파일의 생성과 파일 모드</vt:lpstr>
      <vt:lpstr>파일 입출력 개요 : 파일 제어 기본 함수</vt:lpstr>
      <vt:lpstr>파일 입출력 개요 : 텍스트 파일 예제</vt:lpstr>
      <vt:lpstr>파일 입출력 개요 : 텍스트 파일 예제 – write and read</vt:lpstr>
      <vt:lpstr>파일 입출력 개요 : readline 함수를 이용한 텍스트 파일 읽기</vt:lpstr>
      <vt:lpstr>파일 입출력 개요 : readlines 함수를 이용한 텍스트 파일 읽기</vt:lpstr>
      <vt:lpstr>파일 입출력 개요 : 바이너리(Binary) 파일 다루기</vt:lpstr>
      <vt:lpstr>파일 입출력 개요 : 바이너리(Binary) 파일 다루기</vt:lpstr>
      <vt:lpstr>파일 입출력 개요 : 그 외 파일 관련 함수</vt:lpstr>
      <vt:lpstr>파일 입출력 개요 : with ~ as – 자동 자원 정리</vt:lpstr>
      <vt:lpstr>파이썬 프로그래밍 기초</vt:lpstr>
      <vt:lpstr>파이썬 모듈</vt:lpstr>
      <vt:lpstr>파이썬 모듈 : 간단한 모듈 만들기</vt:lpstr>
      <vt:lpstr>파이썬 모듈 : 모듈 불러오기 - import</vt:lpstr>
      <vt:lpstr>파이썬 모듈 : 네임스페이스</vt:lpstr>
      <vt:lpstr>파이썬 모듈 : from ~ import</vt:lpstr>
      <vt:lpstr>파이썬 모듈 : from ~ import</vt:lpstr>
      <vt:lpstr>모듈 지원 함수 목록 보기 : dir 함수</vt:lpstr>
      <vt:lpstr>파이썬 모듈 : __name__과 “__main__”</vt:lpstr>
      <vt:lpstr>파이썬 모듈 : __name__과 “__main__”</vt:lpstr>
      <vt:lpstr>파이썬 모듈 : 모듈의 공유</vt:lpstr>
      <vt:lpstr>파이썬 모듈 : import한 module 이름의 열거</vt:lpstr>
      <vt:lpstr>파이썬 모듈 : 이름(변수, 함수, 클래스)이 속한 모듈 알아내기</vt:lpstr>
      <vt:lpstr>여러가지 내장 모듈 : sys 모듈의 argv</vt:lpstr>
      <vt:lpstr>여러가지 내장 모듈 : math 모듈 – 파이와 자연상수</vt:lpstr>
      <vt:lpstr>여러가지 내장 모듈 : math 모듈 – 절대값, 반올림, 버림계산</vt:lpstr>
      <vt:lpstr>여러가지 내장 모듈 : math 모듈 – 팩토리얼, 제곱과 제곱근</vt:lpstr>
      <vt:lpstr>여러가지 내장 모듈 : math 모듈 – 로그 함수</vt:lpstr>
      <vt:lpstr>여러가지 내장 모듈 : re 모듈 – 정규식(Regular Expression)</vt:lpstr>
      <vt:lpstr>여러가지 내장 모듈 : random 모듈 - 난수</vt:lpstr>
      <vt:lpstr>여러가지 내장 모듈 : random 모듈 - 난수</vt:lpstr>
      <vt:lpstr>패키지</vt:lpstr>
      <vt:lpstr>파이썬 프로그래밍 기초</vt:lpstr>
      <vt:lpstr>파이썬 클래스</vt:lpstr>
      <vt:lpstr>파이썬 클래스 : 용어 정리</vt:lpstr>
      <vt:lpstr>파이썬 클래스 : 클래스 이용의 장점</vt:lpstr>
      <vt:lpstr>파이썬 클래스 : 클래스의 생성과 메서드의 정의</vt:lpstr>
      <vt:lpstr>파이썬 클래스 : 인스턴스 객체 생성과 메서드 호출</vt:lpstr>
      <vt:lpstr>파이썬 클래스 : 인스턴스 객체 생성과 메서드 호출</vt:lpstr>
      <vt:lpstr>파이썬 클래스 : 정적 메서드(static method)와 클래스 메서드(class method)</vt:lpstr>
      <vt:lpstr>파이썬 클래스 : 클래스 멤버와 인스턴스 멤버</vt:lpstr>
      <vt:lpstr>파이썬 클래스 : 클래스 멤버와 인스턴스 멤버 접근</vt:lpstr>
      <vt:lpstr>파이썬 클래스 : 생성자와 소멸자</vt:lpstr>
      <vt:lpstr>파이썬 클래스 : __str__ 메서드</vt:lpstr>
      <vt:lpstr>파이썬 클래스 : __repr__ 메서드</vt:lpstr>
      <vt:lpstr>파이썬 클래스 : __str__ vs __repr__</vt:lpstr>
      <vt:lpstr>파이썬 클래스 : 연산자 재정의(Operator Overloading)</vt:lpstr>
      <vt:lpstr>파이썬 클래스 : 수치 연산자 오버로딩</vt:lpstr>
      <vt:lpstr>파이썬 클래스 : 역이행 연산자 오버로딩</vt:lpstr>
      <vt:lpstr>파이썬 클래스 : 확장 산술 연산자 오버로딩</vt:lpstr>
      <vt:lpstr>파이썬 클래스 : 비교 연산자 오버로딩</vt:lpstr>
      <vt:lpstr>파이썬 프로그래밍 기초</vt:lpstr>
      <vt:lpstr>예외 처리</vt:lpstr>
      <vt:lpstr>예외 처리 : 오류의 회피 - try, except</vt:lpstr>
      <vt:lpstr>예외 처리 : 특정 오류의 회피 - try, except </vt:lpstr>
      <vt:lpstr>예외 처리 : 특정 오류의 회피 - try, except </vt:lpstr>
      <vt:lpstr>예외 처리 : 특정 오류의 회피 - try, except </vt:lpstr>
      <vt:lpstr>예외 처리 :  - try, except, else </vt:lpstr>
      <vt:lpstr>예외 처리 :  - try, finally </vt:lpstr>
      <vt:lpstr>파이썬 정규표현식</vt:lpstr>
      <vt:lpstr>정규표현식?</vt:lpstr>
      <vt:lpstr>파이썬 정규표현식 : 사용 방법</vt:lpstr>
      <vt:lpstr>파이썬 정규표현식 : 사용 방법</vt:lpstr>
      <vt:lpstr>파이썬 정규표현식 : 메타 문자</vt:lpstr>
      <vt:lpstr>파이썬 정규표현식 : 메타 문자 [],  dot(.)</vt:lpstr>
      <vt:lpstr>파이썬 정규표현식 : 축약 문자 클래스</vt:lpstr>
      <vt:lpstr>파이썬 정규표현식 : 축약 문자 클래스와 원래 표현식</vt:lpstr>
      <vt:lpstr>파이썬 정규표현식 : 반복 - *, +</vt:lpstr>
      <vt:lpstr>파이썬 정규표현식 : 반복 – {}</vt:lpstr>
      <vt:lpstr>파이썬 정규표현식 : 주요 메서드</vt:lpstr>
      <vt:lpstr>파이썬 정규표현식 : match vs search</vt:lpstr>
      <vt:lpstr>파이썬 정규표현식 : findall vs finditer</vt:lpstr>
      <vt:lpstr>“이론상, 이론과 실제는 같다. 실제로는, 그렇지 않다” “In theory, theory and practice are the same. In practice, they’re not.”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Programming</dc:title>
  <dc:creator>Seung-Kyun Nam</dc:creator>
  <cp:lastModifiedBy>Seung-Kyun Nam</cp:lastModifiedBy>
  <cp:revision>1503</cp:revision>
  <cp:lastPrinted>2017-12-20T02:13:13Z</cp:lastPrinted>
  <dcterms:created xsi:type="dcterms:W3CDTF">2017-12-04T04:59:41Z</dcterms:created>
  <dcterms:modified xsi:type="dcterms:W3CDTF">2017-12-23T07:56:45Z</dcterms:modified>
</cp:coreProperties>
</file>

<file path=docProps/thumbnail.jpeg>
</file>